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18" r:id="rId1"/>
  </p:sldMasterIdLst>
  <p:notesMasterIdLst>
    <p:notesMasterId r:id="rId14"/>
  </p:notesMasterIdLst>
  <p:sldIdLst>
    <p:sldId id="256" r:id="rId2"/>
    <p:sldId id="257" r:id="rId3"/>
    <p:sldId id="259" r:id="rId4"/>
    <p:sldId id="276" r:id="rId5"/>
    <p:sldId id="260" r:id="rId6"/>
    <p:sldId id="274" r:id="rId7"/>
    <p:sldId id="263" r:id="rId8"/>
    <p:sldId id="266" r:id="rId9"/>
    <p:sldId id="269" r:id="rId10"/>
    <p:sldId id="273" r:id="rId11"/>
    <p:sldId id="272" r:id="rId12"/>
    <p:sldId id="264" r:id="rId1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FF00"/>
    <a:srgbClr val="EEF4E8"/>
    <a:srgbClr val="DBE9CD"/>
    <a:srgbClr val="A7B0D5"/>
    <a:srgbClr val="CEDCE1"/>
    <a:srgbClr val="D0D8E8"/>
    <a:srgbClr val="FCECE7"/>
    <a:srgbClr val="F9D8CC"/>
    <a:srgbClr val="F485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56" autoAdjust="0"/>
  </p:normalViewPr>
  <p:slideViewPr>
    <p:cSldViewPr>
      <p:cViewPr varScale="1">
        <p:scale>
          <a:sx n="113" d="100"/>
          <a:sy n="113" d="100"/>
        </p:scale>
        <p:origin x="153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2687D3-4DD9-446F-AF33-E982FDE4C067}" type="datetimeFigureOut">
              <a:rPr lang="it-IT" smtClean="0"/>
              <a:pPr/>
              <a:t>18/04/2023</a:t>
            </a:fld>
            <a:endParaRPr lang="it-IT" dirty="0"/>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95FFE5-4896-4485-96C4-F00655DFC3B2}" type="slidenum">
              <a:rPr lang="it-IT" smtClean="0"/>
              <a:pPr/>
              <a:t>‹N›</a:t>
            </a:fld>
            <a:endParaRPr lang="it-IT" dirty="0"/>
          </a:p>
        </p:txBody>
      </p:sp>
    </p:spTree>
    <p:extLst>
      <p:ext uri="{BB962C8B-B14F-4D97-AF65-F5344CB8AC3E}">
        <p14:creationId xmlns:p14="http://schemas.microsoft.com/office/powerpoint/2010/main" val="3610994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095FFE5-4896-4485-96C4-F00655DFC3B2}" type="slidenum">
              <a:rPr lang="it-IT" smtClean="0"/>
              <a:pPr/>
              <a:t>1</a:t>
            </a:fld>
            <a:endParaRPr lang="it-IT" dirty="0"/>
          </a:p>
        </p:txBody>
      </p:sp>
    </p:spTree>
    <p:extLst>
      <p:ext uri="{BB962C8B-B14F-4D97-AF65-F5344CB8AC3E}">
        <p14:creationId xmlns:p14="http://schemas.microsoft.com/office/powerpoint/2010/main" val="535432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lgn="ctr"/>
            <a:endParaRPr lang="it-IT" sz="4800" b="1" dirty="0"/>
          </a:p>
        </p:txBody>
      </p:sp>
      <p:sp>
        <p:nvSpPr>
          <p:cNvPr id="4" name="Segnaposto numero diapositiva 3"/>
          <p:cNvSpPr>
            <a:spLocks noGrp="1"/>
          </p:cNvSpPr>
          <p:nvPr>
            <p:ph type="sldNum" sz="quarter" idx="10"/>
          </p:nvPr>
        </p:nvSpPr>
        <p:spPr/>
        <p:txBody>
          <a:bodyPr/>
          <a:lstStyle/>
          <a:p>
            <a:fld id="{0095FFE5-4896-4485-96C4-F00655DFC3B2}" type="slidenum">
              <a:rPr lang="it-IT" smtClean="0"/>
              <a:pPr/>
              <a:t>12</a:t>
            </a:fld>
            <a:endParaRPr lang="it-IT" dirty="0"/>
          </a:p>
        </p:txBody>
      </p:sp>
    </p:spTree>
    <p:extLst>
      <p:ext uri="{BB962C8B-B14F-4D97-AF65-F5344CB8AC3E}">
        <p14:creationId xmlns:p14="http://schemas.microsoft.com/office/powerpoint/2010/main" val="2389965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it-IT"/>
              <a:t>Fare clic per modificare lo stile del titolo</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E9897EC-5920-4408-9D7A-FE5DEF5EA819}" type="datetimeFigureOut">
              <a:rPr lang="it-IT" smtClean="0"/>
              <a:pPr/>
              <a:t>18/04/2023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68D64701-133E-4390-A626-7938F5775F69}" type="slidenum">
              <a:rPr lang="it-IT" smtClean="0"/>
              <a:pPr/>
              <a:t>‹N›</a:t>
            </a:fld>
            <a:endParaRPr lang="it-IT" dirty="0"/>
          </a:p>
        </p:txBody>
      </p:sp>
    </p:spTree>
    <p:extLst>
      <p:ext uri="{BB962C8B-B14F-4D97-AF65-F5344CB8AC3E}">
        <p14:creationId xmlns:p14="http://schemas.microsoft.com/office/powerpoint/2010/main" val="186317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8E9897EC-5920-4408-9D7A-FE5DEF5EA819}" type="datetimeFigureOut">
              <a:rPr lang="it-IT" smtClean="0"/>
              <a:pPr/>
              <a:t>18/04/2023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68D64701-133E-4390-A626-7938F5775F69}" type="slidenum">
              <a:rPr lang="it-IT" smtClean="0"/>
              <a:pPr/>
              <a:t>‹N›</a:t>
            </a:fld>
            <a:endParaRPr lang="it-IT" dirty="0"/>
          </a:p>
        </p:txBody>
      </p:sp>
    </p:spTree>
    <p:extLst>
      <p:ext uri="{BB962C8B-B14F-4D97-AF65-F5344CB8AC3E}">
        <p14:creationId xmlns:p14="http://schemas.microsoft.com/office/powerpoint/2010/main" val="3109088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it-IT"/>
              <a:t>Fare clic per modificare lo stile del titolo</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8E9897EC-5920-4408-9D7A-FE5DEF5EA819}" type="datetimeFigureOut">
              <a:rPr lang="it-IT" smtClean="0"/>
              <a:pPr/>
              <a:t>18/04/2023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68D64701-133E-4390-A626-7938F5775F69}" type="slidenum">
              <a:rPr lang="it-IT" smtClean="0"/>
              <a:pPr/>
              <a:t>‹N›</a:t>
            </a:fld>
            <a:endParaRPr lang="it-IT"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17249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8E9897EC-5920-4408-9D7A-FE5DEF5EA819}" type="datetimeFigureOut">
              <a:rPr lang="it-IT" smtClean="0"/>
              <a:pPr/>
              <a:t>18/04/2023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68D64701-133E-4390-A626-7938F5775F69}" type="slidenum">
              <a:rPr lang="it-IT" smtClean="0"/>
              <a:pPr/>
              <a:t>‹N›</a:t>
            </a:fld>
            <a:endParaRPr lang="it-IT" dirty="0"/>
          </a:p>
        </p:txBody>
      </p:sp>
    </p:spTree>
    <p:extLst>
      <p:ext uri="{BB962C8B-B14F-4D97-AF65-F5344CB8AC3E}">
        <p14:creationId xmlns:p14="http://schemas.microsoft.com/office/powerpoint/2010/main" val="2336828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it-IT"/>
              <a:t>Fare clic per modificare lo stile del titolo</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8E9897EC-5920-4408-9D7A-FE5DEF5EA819}" type="datetimeFigureOut">
              <a:rPr lang="it-IT" smtClean="0"/>
              <a:pPr/>
              <a:t>18/04/2023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68D64701-133E-4390-A626-7938F5775F69}" type="slidenum">
              <a:rPr lang="it-IT" smtClean="0"/>
              <a:pPr/>
              <a:t>‹N›</a:t>
            </a:fld>
            <a:endParaRPr lang="it-IT"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25809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it-IT"/>
              <a:t>Fare clic per modificare lo stile del titolo</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8E9897EC-5920-4408-9D7A-FE5DEF5EA819}" type="datetimeFigureOut">
              <a:rPr lang="it-IT" smtClean="0"/>
              <a:pPr/>
              <a:t>18/04/2023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68D64701-133E-4390-A626-7938F5775F69}" type="slidenum">
              <a:rPr lang="it-IT" smtClean="0"/>
              <a:pPr/>
              <a:t>‹N›</a:t>
            </a:fld>
            <a:endParaRPr lang="it-IT" dirty="0"/>
          </a:p>
        </p:txBody>
      </p:sp>
    </p:spTree>
    <p:extLst>
      <p:ext uri="{BB962C8B-B14F-4D97-AF65-F5344CB8AC3E}">
        <p14:creationId xmlns:p14="http://schemas.microsoft.com/office/powerpoint/2010/main" val="2488511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E9897EC-5920-4408-9D7A-FE5DEF5EA819}" type="datetimeFigureOut">
              <a:rPr lang="it-IT" smtClean="0"/>
              <a:pPr/>
              <a:t>18/04/2023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68D64701-133E-4390-A626-7938F5775F69}" type="slidenum">
              <a:rPr lang="it-IT" smtClean="0"/>
              <a:pPr/>
              <a:t>‹N›</a:t>
            </a:fld>
            <a:endParaRPr lang="it-IT" dirty="0"/>
          </a:p>
        </p:txBody>
      </p:sp>
    </p:spTree>
    <p:extLst>
      <p:ext uri="{BB962C8B-B14F-4D97-AF65-F5344CB8AC3E}">
        <p14:creationId xmlns:p14="http://schemas.microsoft.com/office/powerpoint/2010/main" val="3870111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E9897EC-5920-4408-9D7A-FE5DEF5EA819}" type="datetimeFigureOut">
              <a:rPr lang="it-IT" smtClean="0"/>
              <a:pPr/>
              <a:t>18/04/2023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68D64701-133E-4390-A626-7938F5775F69}" type="slidenum">
              <a:rPr lang="it-IT" smtClean="0"/>
              <a:pPr/>
              <a:t>‹N›</a:t>
            </a:fld>
            <a:endParaRPr lang="it-IT" dirty="0"/>
          </a:p>
        </p:txBody>
      </p:sp>
    </p:spTree>
    <p:extLst>
      <p:ext uri="{BB962C8B-B14F-4D97-AF65-F5344CB8AC3E}">
        <p14:creationId xmlns:p14="http://schemas.microsoft.com/office/powerpoint/2010/main" val="2520065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4/18/2023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97577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E9897EC-5920-4408-9D7A-FE5DEF5EA819}" type="datetimeFigureOut">
              <a:rPr lang="it-IT" smtClean="0"/>
              <a:pPr/>
              <a:t>18/04/2023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68D64701-133E-4390-A626-7938F5775F69}" type="slidenum">
              <a:rPr lang="it-IT" smtClean="0"/>
              <a:pPr/>
              <a:t>‹N›</a:t>
            </a:fld>
            <a:endParaRPr lang="it-IT" dirty="0"/>
          </a:p>
        </p:txBody>
      </p:sp>
    </p:spTree>
    <p:extLst>
      <p:ext uri="{BB962C8B-B14F-4D97-AF65-F5344CB8AC3E}">
        <p14:creationId xmlns:p14="http://schemas.microsoft.com/office/powerpoint/2010/main" val="2066184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8E9897EC-5920-4408-9D7A-FE5DEF5EA819}" type="datetimeFigureOut">
              <a:rPr lang="it-IT" smtClean="0"/>
              <a:pPr/>
              <a:t>18/04/2023</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68D64701-133E-4390-A626-7938F5775F69}" type="slidenum">
              <a:rPr lang="it-IT" smtClean="0"/>
              <a:pPr/>
              <a:t>‹N›</a:t>
            </a:fld>
            <a:endParaRPr lang="it-IT" dirty="0"/>
          </a:p>
        </p:txBody>
      </p:sp>
    </p:spTree>
    <p:extLst>
      <p:ext uri="{BB962C8B-B14F-4D97-AF65-F5344CB8AC3E}">
        <p14:creationId xmlns:p14="http://schemas.microsoft.com/office/powerpoint/2010/main" val="341447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8E9897EC-5920-4408-9D7A-FE5DEF5EA819}" type="datetimeFigureOut">
              <a:rPr lang="it-IT" smtClean="0"/>
              <a:pPr/>
              <a:t>18/04/2023</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68D64701-133E-4390-A626-7938F5775F69}" type="slidenum">
              <a:rPr lang="it-IT" smtClean="0"/>
              <a:pPr/>
              <a:t>‹N›</a:t>
            </a:fld>
            <a:endParaRPr lang="it-IT" dirty="0"/>
          </a:p>
        </p:txBody>
      </p:sp>
    </p:spTree>
    <p:extLst>
      <p:ext uri="{BB962C8B-B14F-4D97-AF65-F5344CB8AC3E}">
        <p14:creationId xmlns:p14="http://schemas.microsoft.com/office/powerpoint/2010/main" val="3347981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8E9897EC-5920-4408-9D7A-FE5DEF5EA819}" type="datetimeFigureOut">
              <a:rPr lang="it-IT" smtClean="0"/>
              <a:pPr/>
              <a:t>18/04/2023</a:t>
            </a:fld>
            <a:endParaRPr lang="it-IT" dirty="0"/>
          </a:p>
        </p:txBody>
      </p:sp>
      <p:sp>
        <p:nvSpPr>
          <p:cNvPr id="8" name="Footer Placeholder 7"/>
          <p:cNvSpPr>
            <a:spLocks noGrp="1"/>
          </p:cNvSpPr>
          <p:nvPr>
            <p:ph type="ftr" sz="quarter" idx="11"/>
          </p:nvPr>
        </p:nvSpPr>
        <p:spPr/>
        <p:txBody>
          <a:bodyPr/>
          <a:lstStyle/>
          <a:p>
            <a:endParaRPr lang="it-IT" dirty="0"/>
          </a:p>
        </p:txBody>
      </p:sp>
      <p:sp>
        <p:nvSpPr>
          <p:cNvPr id="9" name="Slide Number Placeholder 8"/>
          <p:cNvSpPr>
            <a:spLocks noGrp="1"/>
          </p:cNvSpPr>
          <p:nvPr>
            <p:ph type="sldNum" sz="quarter" idx="12"/>
          </p:nvPr>
        </p:nvSpPr>
        <p:spPr/>
        <p:txBody>
          <a:bodyPr/>
          <a:lstStyle/>
          <a:p>
            <a:fld id="{68D64701-133E-4390-A626-7938F5775F69}" type="slidenum">
              <a:rPr lang="it-IT" smtClean="0"/>
              <a:pPr/>
              <a:t>‹N›</a:t>
            </a:fld>
            <a:endParaRPr lang="it-IT" dirty="0"/>
          </a:p>
        </p:txBody>
      </p:sp>
    </p:spTree>
    <p:extLst>
      <p:ext uri="{BB962C8B-B14F-4D97-AF65-F5344CB8AC3E}">
        <p14:creationId xmlns:p14="http://schemas.microsoft.com/office/powerpoint/2010/main" val="1044765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8E9897EC-5920-4408-9D7A-FE5DEF5EA819}" type="datetimeFigureOut">
              <a:rPr lang="it-IT" smtClean="0"/>
              <a:pPr/>
              <a:t>18/04/2023</a:t>
            </a:fld>
            <a:endParaRPr lang="it-IT" dirty="0"/>
          </a:p>
        </p:txBody>
      </p:sp>
      <p:sp>
        <p:nvSpPr>
          <p:cNvPr id="4" name="Footer Placeholder 3"/>
          <p:cNvSpPr>
            <a:spLocks noGrp="1"/>
          </p:cNvSpPr>
          <p:nvPr>
            <p:ph type="ftr" sz="quarter" idx="11"/>
          </p:nvPr>
        </p:nvSpPr>
        <p:spPr/>
        <p:txBody>
          <a:bodyPr/>
          <a:lstStyle/>
          <a:p>
            <a:endParaRPr lang="it-IT" dirty="0"/>
          </a:p>
        </p:txBody>
      </p:sp>
      <p:sp>
        <p:nvSpPr>
          <p:cNvPr id="5" name="Slide Number Placeholder 4"/>
          <p:cNvSpPr>
            <a:spLocks noGrp="1"/>
          </p:cNvSpPr>
          <p:nvPr>
            <p:ph type="sldNum" sz="quarter" idx="12"/>
          </p:nvPr>
        </p:nvSpPr>
        <p:spPr/>
        <p:txBody>
          <a:bodyPr/>
          <a:lstStyle/>
          <a:p>
            <a:fld id="{68D64701-133E-4390-A626-7938F5775F69}" type="slidenum">
              <a:rPr lang="it-IT" smtClean="0"/>
              <a:pPr/>
              <a:t>‹N›</a:t>
            </a:fld>
            <a:endParaRPr lang="it-IT" dirty="0"/>
          </a:p>
        </p:txBody>
      </p:sp>
    </p:spTree>
    <p:extLst>
      <p:ext uri="{BB962C8B-B14F-4D97-AF65-F5344CB8AC3E}">
        <p14:creationId xmlns:p14="http://schemas.microsoft.com/office/powerpoint/2010/main" val="42192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9897EC-5920-4408-9D7A-FE5DEF5EA819}" type="datetimeFigureOut">
              <a:rPr lang="it-IT" smtClean="0"/>
              <a:pPr/>
              <a:t>18/04/2023</a:t>
            </a:fld>
            <a:endParaRPr lang="it-IT" dirty="0"/>
          </a:p>
        </p:txBody>
      </p:sp>
      <p:sp>
        <p:nvSpPr>
          <p:cNvPr id="3" name="Footer Placeholder 2"/>
          <p:cNvSpPr>
            <a:spLocks noGrp="1"/>
          </p:cNvSpPr>
          <p:nvPr>
            <p:ph type="ftr" sz="quarter" idx="11"/>
          </p:nvPr>
        </p:nvSpPr>
        <p:spPr/>
        <p:txBody>
          <a:bodyPr/>
          <a:lstStyle/>
          <a:p>
            <a:endParaRPr lang="it-IT" dirty="0"/>
          </a:p>
        </p:txBody>
      </p:sp>
      <p:sp>
        <p:nvSpPr>
          <p:cNvPr id="4" name="Slide Number Placeholder 3"/>
          <p:cNvSpPr>
            <a:spLocks noGrp="1"/>
          </p:cNvSpPr>
          <p:nvPr>
            <p:ph type="sldNum" sz="quarter" idx="12"/>
          </p:nvPr>
        </p:nvSpPr>
        <p:spPr/>
        <p:txBody>
          <a:bodyPr/>
          <a:lstStyle/>
          <a:p>
            <a:fld id="{68D64701-133E-4390-A626-7938F5775F69}" type="slidenum">
              <a:rPr lang="it-IT" smtClean="0"/>
              <a:pPr/>
              <a:t>‹N›</a:t>
            </a:fld>
            <a:endParaRPr lang="it-IT" dirty="0"/>
          </a:p>
        </p:txBody>
      </p:sp>
    </p:spTree>
    <p:extLst>
      <p:ext uri="{BB962C8B-B14F-4D97-AF65-F5344CB8AC3E}">
        <p14:creationId xmlns:p14="http://schemas.microsoft.com/office/powerpoint/2010/main" val="3705160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it-IT"/>
              <a:t>Fare clic per modificare lo stile del titolo</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8E9897EC-5920-4408-9D7A-FE5DEF5EA819}" type="datetimeFigureOut">
              <a:rPr lang="it-IT" smtClean="0"/>
              <a:pPr/>
              <a:t>18/04/2023</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68D64701-133E-4390-A626-7938F5775F69}" type="slidenum">
              <a:rPr lang="it-IT" smtClean="0"/>
              <a:pPr/>
              <a:t>‹N›</a:t>
            </a:fld>
            <a:endParaRPr lang="it-IT" dirty="0"/>
          </a:p>
        </p:txBody>
      </p:sp>
    </p:spTree>
    <p:extLst>
      <p:ext uri="{BB962C8B-B14F-4D97-AF65-F5344CB8AC3E}">
        <p14:creationId xmlns:p14="http://schemas.microsoft.com/office/powerpoint/2010/main" val="2549348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8E9897EC-5920-4408-9D7A-FE5DEF5EA819}" type="datetimeFigureOut">
              <a:rPr lang="it-IT" smtClean="0"/>
              <a:pPr/>
              <a:t>18/04/2023</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68D64701-133E-4390-A626-7938F5775F69}" type="slidenum">
              <a:rPr lang="it-IT" smtClean="0"/>
              <a:pPr/>
              <a:t>‹N›</a:t>
            </a:fld>
            <a:endParaRPr lang="it-IT" dirty="0"/>
          </a:p>
        </p:txBody>
      </p:sp>
    </p:spTree>
    <p:extLst>
      <p:ext uri="{BB962C8B-B14F-4D97-AF65-F5344CB8AC3E}">
        <p14:creationId xmlns:p14="http://schemas.microsoft.com/office/powerpoint/2010/main" val="419662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E9897EC-5920-4408-9D7A-FE5DEF5EA819}" type="datetimeFigureOut">
              <a:rPr lang="it-IT" smtClean="0"/>
              <a:pPr/>
              <a:t>18/04/2023</a:t>
            </a:fld>
            <a:endParaRPr lang="it-IT"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68D64701-133E-4390-A626-7938F5775F69}" type="slidenum">
              <a:rPr lang="it-IT" smtClean="0"/>
              <a:pPr/>
              <a:t>‹N›</a:t>
            </a:fld>
            <a:endParaRPr lang="it-IT" dirty="0"/>
          </a:p>
        </p:txBody>
      </p:sp>
    </p:spTree>
    <p:extLst>
      <p:ext uri="{BB962C8B-B14F-4D97-AF65-F5344CB8AC3E}">
        <p14:creationId xmlns:p14="http://schemas.microsoft.com/office/powerpoint/2010/main" val="1660100730"/>
      </p:ext>
    </p:extLst>
  </p:cSld>
  <p:clrMap bg1="lt1" tx1="dk1" bg2="lt2" tx2="dk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 id="2147484430" r:id="rId12"/>
    <p:sldLayoutId id="2147484431" r:id="rId13"/>
    <p:sldLayoutId id="2147484432" r:id="rId14"/>
    <p:sldLayoutId id="2147484433" r:id="rId15"/>
    <p:sldLayoutId id="2147484434" r:id="rId16"/>
    <p:sldLayoutId id="2147484435"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7.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7.jp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unipenstrieste@gmail.co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7.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4365104"/>
            <a:ext cx="9144000" cy="1728192"/>
          </a:xfrm>
        </p:spPr>
        <p:txBody>
          <a:bodyPr>
            <a:noAutofit/>
          </a:bodyPr>
          <a:lstStyle/>
          <a:p>
            <a:br>
              <a:rPr lang="it-IT" dirty="0">
                <a:solidFill>
                  <a:srgbClr val="006600"/>
                </a:solidFill>
                <a:latin typeface="Arial Black" panose="020B0A04020102020204" pitchFamily="34" charset="0"/>
                <a:ea typeface="Adobe Gothic Std B" panose="020B0800000000000000" pitchFamily="34" charset="-128"/>
              </a:rPr>
            </a:br>
            <a:endParaRPr lang="it-IT" sz="4400" dirty="0">
              <a:solidFill>
                <a:srgbClr val="006600"/>
              </a:solidFill>
              <a:latin typeface="Arial Black" panose="020B0A04020102020204" pitchFamily="34" charset="0"/>
              <a:ea typeface="Adobe Gothic Std B" panose="020B0800000000000000" pitchFamily="34" charset="-128"/>
            </a:endParaRPr>
          </a:p>
        </p:txBody>
      </p:sp>
      <p:sp>
        <p:nvSpPr>
          <p:cNvPr id="3" name="Sottotitolo 2"/>
          <p:cNvSpPr>
            <a:spLocks noGrp="1"/>
          </p:cNvSpPr>
          <p:nvPr>
            <p:ph type="subTitle" idx="1"/>
          </p:nvPr>
        </p:nvSpPr>
        <p:spPr>
          <a:xfrm>
            <a:off x="755576" y="1484784"/>
            <a:ext cx="7920880" cy="3312368"/>
          </a:xfrm>
        </p:spPr>
        <p:txBody>
          <a:bodyPr>
            <a:noAutofit/>
          </a:bodyPr>
          <a:lstStyle/>
          <a:p>
            <a:pPr algn="ctr"/>
            <a:r>
              <a:rPr lang="it-IT" sz="17000" dirty="0">
                <a:solidFill>
                  <a:srgbClr val="FF0000"/>
                </a:solidFill>
                <a:latin typeface="Arial Black" panose="020B0A04020102020204" pitchFamily="34" charset="0"/>
                <a:ea typeface="Adobe Gothic Std B" panose="020B0800000000000000" pitchFamily="34" charset="-128"/>
              </a:rPr>
              <a:t>2022</a:t>
            </a:r>
          </a:p>
        </p:txBody>
      </p:sp>
      <p:pic>
        <p:nvPicPr>
          <p:cNvPr id="4" name="Immagine 3" descr="LogoGruppo.jpg"/>
          <p:cNvPicPr>
            <a:picLocks noChangeAspect="1"/>
          </p:cNvPicPr>
          <p:nvPr/>
        </p:nvPicPr>
        <p:blipFill>
          <a:blip r:embed="rId3" cstate="print"/>
          <a:stretch>
            <a:fillRect/>
          </a:stretch>
        </p:blipFill>
        <p:spPr>
          <a:xfrm>
            <a:off x="6876256" y="-1"/>
            <a:ext cx="2267744" cy="1196753"/>
          </a:xfrm>
          <a:prstGeom prst="rect">
            <a:avLst/>
          </a:prstGeom>
        </p:spPr>
      </p:pic>
      <p:pic>
        <p:nvPicPr>
          <p:cNvPr id="16386" name="Immagine 1" descr="logosegrnaz"/>
          <p:cNvPicPr>
            <a:picLocks noChangeAspect="1" noChangeArrowheads="1"/>
          </p:cNvPicPr>
          <p:nvPr/>
        </p:nvPicPr>
        <p:blipFill>
          <a:blip r:embed="rId4" cstate="print"/>
          <a:srcRect/>
          <a:stretch>
            <a:fillRect/>
          </a:stretch>
        </p:blipFill>
        <p:spPr bwMode="auto">
          <a:xfrm>
            <a:off x="0" y="0"/>
            <a:ext cx="1296143" cy="1202115"/>
          </a:xfrm>
          <a:prstGeom prst="rect">
            <a:avLst/>
          </a:prstGeom>
          <a:noFill/>
        </p:spPr>
      </p:pic>
      <p:sp>
        <p:nvSpPr>
          <p:cNvPr id="1638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dirty="0"/>
          </a:p>
        </p:txBody>
      </p:sp>
      <p:sp>
        <p:nvSpPr>
          <p:cNvPr id="16388" name="Rectangle 4"/>
          <p:cNvSpPr>
            <a:spLocks noChangeArrowheads="1"/>
          </p:cNvSpPr>
          <p:nvPr/>
        </p:nvSpPr>
        <p:spPr bwMode="auto">
          <a:xfrm>
            <a:off x="1259632" y="-73608"/>
            <a:ext cx="5688632" cy="15542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br>
              <a:rPr kumimoji="0" lang="it-IT"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br>
            <a:r>
              <a:rPr kumimoji="0" lang="it-IT" sz="1100" b="0" i="0" u="none" strike="noStrike" cap="none" normalizeH="0" baseline="0" dirty="0">
                <a:ln>
                  <a:noFill/>
                </a:ln>
                <a:solidFill>
                  <a:srgbClr val="006600"/>
                </a:solidFill>
                <a:effectLst/>
                <a:latin typeface="Calibri" pitchFamily="34" charset="0"/>
                <a:ea typeface="Calibri" pitchFamily="34" charset="0"/>
                <a:cs typeface="Times New Roman" pitchFamily="18" charset="0"/>
              </a:rPr>
              <a:t> </a:t>
            </a:r>
            <a:r>
              <a:rPr kumimoji="0" lang="it-IT" sz="3600" b="0" i="0" u="none" strike="noStrike" cap="none" normalizeH="0" baseline="0" dirty="0">
                <a:ln>
                  <a:noFill/>
                </a:ln>
                <a:solidFill>
                  <a:srgbClr val="006600"/>
                </a:solidFill>
                <a:effectLst/>
                <a:latin typeface="Arial Black" pitchFamily="34" charset="0"/>
                <a:ea typeface="Calibri" pitchFamily="34" charset="0"/>
                <a:cs typeface="Times New Roman" pitchFamily="18" charset="0"/>
              </a:rPr>
              <a:t>UNIONE </a:t>
            </a:r>
            <a:r>
              <a:rPr lang="it-IT" sz="3600" dirty="0">
                <a:solidFill>
                  <a:srgbClr val="006600"/>
                </a:solidFill>
                <a:latin typeface="Arial Black" pitchFamily="34" charset="0"/>
                <a:ea typeface="Calibri" pitchFamily="34" charset="0"/>
                <a:cs typeface="Times New Roman" pitchFamily="18" charset="0"/>
              </a:rPr>
              <a:t>P</a:t>
            </a:r>
            <a:r>
              <a:rPr kumimoji="0" lang="it-IT" sz="3600" b="0" i="0" u="none" strike="noStrike" cap="none" normalizeH="0" baseline="0" dirty="0">
                <a:ln>
                  <a:noFill/>
                </a:ln>
                <a:solidFill>
                  <a:srgbClr val="006600"/>
                </a:solidFill>
                <a:effectLst/>
                <a:latin typeface="Arial Black" pitchFamily="34" charset="0"/>
                <a:ea typeface="Calibri" pitchFamily="34" charset="0"/>
                <a:cs typeface="Times New Roman" pitchFamily="18" charset="0"/>
              </a:rPr>
              <a:t>ENSIONATI </a:t>
            </a:r>
            <a:r>
              <a:rPr kumimoji="0" lang="it-IT" sz="4800" b="0" i="0" u="none" strike="noStrike" cap="none" normalizeH="0" baseline="0" dirty="0">
                <a:ln>
                  <a:noFill/>
                </a:ln>
                <a:solidFill>
                  <a:srgbClr val="006600"/>
                </a:solidFill>
                <a:effectLst/>
                <a:latin typeface="Arial Black" pitchFamily="34" charset="0"/>
                <a:ea typeface="Calibri" pitchFamily="34" charset="0"/>
                <a:cs typeface="Times New Roman" pitchFamily="18" charset="0"/>
              </a:rPr>
              <a:t>UNICREDIT</a:t>
            </a:r>
            <a:endParaRPr kumimoji="0" lang="it-IT" sz="4800" b="0" i="0" u="none" strike="noStrike" cap="none" normalizeH="0" baseline="0" dirty="0">
              <a:ln>
                <a:noFill/>
              </a:ln>
              <a:solidFill>
                <a:srgbClr val="006600"/>
              </a:solidFill>
              <a:effectLst/>
              <a:latin typeface="Arial Black" pitchFamily="34" charset="0"/>
              <a:cs typeface="Arial" pitchFamily="34" charset="0"/>
            </a:endParaRPr>
          </a:p>
        </p:txBody>
      </p:sp>
      <p:sp>
        <p:nvSpPr>
          <p:cNvPr id="8" name="CasellaDiTesto 7"/>
          <p:cNvSpPr txBox="1"/>
          <p:nvPr/>
        </p:nvSpPr>
        <p:spPr>
          <a:xfrm>
            <a:off x="1043608" y="4437112"/>
            <a:ext cx="6192688" cy="1446550"/>
          </a:xfrm>
          <a:prstGeom prst="rect">
            <a:avLst/>
          </a:prstGeom>
          <a:noFill/>
        </p:spPr>
        <p:txBody>
          <a:bodyPr wrap="square" rtlCol="0">
            <a:spAutoFit/>
          </a:bodyPr>
          <a:lstStyle/>
          <a:p>
            <a:r>
              <a:rPr lang="it-IT" sz="4400" dirty="0">
                <a:solidFill>
                  <a:srgbClr val="006600"/>
                </a:solidFill>
                <a:latin typeface="Arial Black" pitchFamily="34" charset="0"/>
              </a:rPr>
              <a:t>RELAZIONE</a:t>
            </a:r>
          </a:p>
          <a:p>
            <a:r>
              <a:rPr lang="it-IT" sz="4400" dirty="0">
                <a:solidFill>
                  <a:srgbClr val="F4850A"/>
                </a:solidFill>
                <a:latin typeface="Arial Black" pitchFamily="34" charset="0"/>
              </a:rPr>
              <a:t>        </a:t>
            </a:r>
            <a:r>
              <a:rPr lang="it-IT" sz="4400" dirty="0">
                <a:solidFill>
                  <a:srgbClr val="006600"/>
                </a:solidFill>
                <a:latin typeface="Arial Black" pitchFamily="34" charset="0"/>
              </a:rPr>
              <a:t>FINANZIARIA</a:t>
            </a:r>
          </a:p>
        </p:txBody>
      </p:sp>
    </p:spTree>
  </p:cSld>
  <p:clrMapOvr>
    <a:masterClrMapping/>
  </p:clrMapOvr>
  <p:transition spd="med">
    <p:wheel spokes="8"/>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152128"/>
          </a:xfrm>
        </p:spPr>
        <p:txBody>
          <a:bodyPr>
            <a:normAutofit/>
          </a:bodyPr>
          <a:lstStyle/>
          <a:p>
            <a:r>
              <a:rPr lang="it-IT" sz="2800" b="1" dirty="0">
                <a:solidFill>
                  <a:srgbClr val="006600"/>
                </a:solidFill>
                <a:latin typeface="Arial Black" pitchFamily="34" charset="0"/>
                <a:cs typeface="Arial" panose="020B0604020202020204" pitchFamily="34" charset="0"/>
              </a:rPr>
              <a:t>BRINDISI AUGURALE NATALIZIO</a:t>
            </a:r>
            <a:br>
              <a:rPr lang="it-IT" sz="2800" b="1" dirty="0">
                <a:solidFill>
                  <a:srgbClr val="006600"/>
                </a:solidFill>
                <a:latin typeface="Arial Black" pitchFamily="34" charset="0"/>
                <a:cs typeface="Arial" panose="020B0604020202020204" pitchFamily="34" charset="0"/>
              </a:rPr>
            </a:br>
            <a:r>
              <a:rPr lang="it-IT" sz="2800" b="1" dirty="0">
                <a:solidFill>
                  <a:srgbClr val="006600"/>
                </a:solidFill>
                <a:latin typeface="Arial Black" pitchFamily="34" charset="0"/>
                <a:cs typeface="Arial" panose="020B0604020202020204" pitchFamily="34" charset="0"/>
              </a:rPr>
              <a:t>     </a:t>
            </a:r>
            <a:r>
              <a:rPr lang="it-IT" sz="2800" dirty="0">
                <a:solidFill>
                  <a:srgbClr val="006600"/>
                </a:solidFill>
                <a:latin typeface="Arial Black" pitchFamily="34" charset="0"/>
                <a:cs typeface="Arial" panose="020B0604020202020204" pitchFamily="34" charset="0"/>
              </a:rPr>
              <a:t>15 dicembre 2022</a:t>
            </a:r>
            <a:endParaRPr lang="it-IT" sz="3200" dirty="0"/>
          </a:p>
        </p:txBody>
      </p:sp>
      <p:pic>
        <p:nvPicPr>
          <p:cNvPr id="10" name="Segnaposto contenuto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67944" y="1161264"/>
            <a:ext cx="3244934" cy="4866266"/>
          </a:xfrm>
        </p:spPr>
      </p:pic>
      <p:pic>
        <p:nvPicPr>
          <p:cNvPr id="4" name="Immagine 3" descr="LogoGruppo.jpg"/>
          <p:cNvPicPr>
            <a:picLocks noChangeAspect="1"/>
          </p:cNvPicPr>
          <p:nvPr/>
        </p:nvPicPr>
        <p:blipFill>
          <a:blip r:embed="rId3" cstate="print"/>
          <a:stretch>
            <a:fillRect/>
          </a:stretch>
        </p:blipFill>
        <p:spPr>
          <a:xfrm>
            <a:off x="7884368" y="188640"/>
            <a:ext cx="1175652" cy="630757"/>
          </a:xfrm>
          <a:prstGeom prst="rect">
            <a:avLst/>
          </a:prstGeom>
        </p:spPr>
      </p:pic>
      <p:pic>
        <p:nvPicPr>
          <p:cNvPr id="11" name="Immagin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628800"/>
            <a:ext cx="3682847" cy="1656184"/>
          </a:xfrm>
          <a:prstGeom prst="rect">
            <a:avLst/>
          </a:prstGeom>
        </p:spPr>
      </p:pic>
      <p:pic>
        <p:nvPicPr>
          <p:cNvPr id="3" name="Immagin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3695" y="5846825"/>
            <a:ext cx="1076325" cy="895350"/>
          </a:xfrm>
          <a:prstGeom prst="rect">
            <a:avLst/>
          </a:prstGeom>
        </p:spPr>
      </p:pic>
      <p:pic>
        <p:nvPicPr>
          <p:cNvPr id="12" name="Immagine 11">
            <a:extLst>
              <a:ext uri="{FF2B5EF4-FFF2-40B4-BE49-F238E27FC236}">
                <a16:creationId xmlns:a16="http://schemas.microsoft.com/office/drawing/2014/main" id="{5C365AAC-4A84-43FB-B96B-1644EBF716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0674" y="3429000"/>
            <a:ext cx="3581685" cy="223224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67494"/>
            <a:ext cx="8686800" cy="1073274"/>
          </a:xfrm>
        </p:spPr>
        <p:txBody>
          <a:bodyPr>
            <a:normAutofit/>
          </a:bodyPr>
          <a:lstStyle/>
          <a:p>
            <a:r>
              <a:rPr lang="it-IT" sz="3200" b="1" dirty="0">
                <a:solidFill>
                  <a:srgbClr val="006600"/>
                </a:solidFill>
                <a:latin typeface="Arial Black" pitchFamily="34" charset="0"/>
                <a:cs typeface="Arial" panose="020B0604020202020204" pitchFamily="34" charset="0"/>
              </a:rPr>
              <a:t>BRINDISI AUGURALE NATALIZIO</a:t>
            </a:r>
            <a:br>
              <a:rPr lang="it-IT" sz="3200" b="1" dirty="0">
                <a:solidFill>
                  <a:srgbClr val="006600"/>
                </a:solidFill>
                <a:latin typeface="Arial Black" pitchFamily="34" charset="0"/>
                <a:cs typeface="Arial" panose="020B0604020202020204" pitchFamily="34" charset="0"/>
              </a:rPr>
            </a:br>
            <a:r>
              <a:rPr lang="it-IT" sz="3200" b="1" dirty="0">
                <a:solidFill>
                  <a:srgbClr val="006600"/>
                </a:solidFill>
                <a:latin typeface="Arial Black" pitchFamily="34" charset="0"/>
                <a:cs typeface="Arial" panose="020B0604020202020204" pitchFamily="34" charset="0"/>
              </a:rPr>
              <a:t>     </a:t>
            </a:r>
            <a:r>
              <a:rPr lang="it-IT" sz="3200" dirty="0">
                <a:solidFill>
                  <a:srgbClr val="006600"/>
                </a:solidFill>
                <a:latin typeface="Arial Black" pitchFamily="34" charset="0"/>
                <a:cs typeface="Arial" panose="020B0604020202020204" pitchFamily="34" charset="0"/>
              </a:rPr>
              <a:t>15 dicembre 2022</a:t>
            </a:r>
            <a:endParaRPr lang="it-IT" sz="2800" dirty="0"/>
          </a:p>
        </p:txBody>
      </p:sp>
      <p:pic>
        <p:nvPicPr>
          <p:cNvPr id="9" name="Segnaposto contenuto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644" y="1466768"/>
            <a:ext cx="5086346" cy="2290370"/>
          </a:xfrm>
        </p:spPr>
      </p:pic>
      <p:pic>
        <p:nvPicPr>
          <p:cNvPr id="6" name="Immagine 5" descr="LogoGruppo.jpg"/>
          <p:cNvPicPr>
            <a:picLocks noChangeAspect="1"/>
          </p:cNvPicPr>
          <p:nvPr/>
        </p:nvPicPr>
        <p:blipFill>
          <a:blip r:embed="rId3" cstate="print"/>
          <a:stretch>
            <a:fillRect/>
          </a:stretch>
        </p:blipFill>
        <p:spPr>
          <a:xfrm>
            <a:off x="7884368" y="116632"/>
            <a:ext cx="1175652" cy="630757"/>
          </a:xfrm>
          <a:prstGeom prst="rect">
            <a:avLst/>
          </a:prstGeom>
        </p:spPr>
      </p:pic>
      <p:pic>
        <p:nvPicPr>
          <p:cNvPr id="3" name="Immagin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4031" y="893093"/>
            <a:ext cx="1076325" cy="895350"/>
          </a:xfrm>
          <a:prstGeom prst="rect">
            <a:avLst/>
          </a:prstGeom>
        </p:spPr>
      </p:pic>
      <p:pic>
        <p:nvPicPr>
          <p:cNvPr id="5" name="Immagine 4">
            <a:extLst>
              <a:ext uri="{FF2B5EF4-FFF2-40B4-BE49-F238E27FC236}">
                <a16:creationId xmlns:a16="http://schemas.microsoft.com/office/drawing/2014/main" id="{A355DEC6-DB0B-492E-95F7-31A0881014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070151" y="3128306"/>
            <a:ext cx="4665649" cy="2098686"/>
          </a:xfrm>
          <a:prstGeom prst="rect">
            <a:avLst/>
          </a:prstGeom>
        </p:spPr>
      </p:pic>
      <p:pic>
        <p:nvPicPr>
          <p:cNvPr id="8" name="Immagine 7">
            <a:extLst>
              <a:ext uri="{FF2B5EF4-FFF2-40B4-BE49-F238E27FC236}">
                <a16:creationId xmlns:a16="http://schemas.microsoft.com/office/drawing/2014/main" id="{3AC01F92-3867-42F1-ADFF-127AB2F8DF4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520" y="3892971"/>
            <a:ext cx="2376264" cy="1711152"/>
          </a:xfrm>
          <a:prstGeom prst="rect">
            <a:avLst/>
          </a:prstGeom>
        </p:spPr>
      </p:pic>
      <p:pic>
        <p:nvPicPr>
          <p:cNvPr id="7" name="Immagine 6">
            <a:extLst>
              <a:ext uri="{FF2B5EF4-FFF2-40B4-BE49-F238E27FC236}">
                <a16:creationId xmlns:a16="http://schemas.microsoft.com/office/drawing/2014/main" id="{F2BB685A-B9E0-492B-81F1-9FEDC61A70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83000" y="4911415"/>
            <a:ext cx="2402958" cy="159905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DSC_0994.JPG"/>
          <p:cNvPicPr>
            <a:picLocks noChangeAspect="1"/>
          </p:cNvPicPr>
          <p:nvPr/>
        </p:nvPicPr>
        <p:blipFill>
          <a:blip r:embed="rId3" cstate="print"/>
          <a:stretch>
            <a:fillRect/>
          </a:stretch>
        </p:blipFill>
        <p:spPr>
          <a:xfrm>
            <a:off x="0" y="0"/>
            <a:ext cx="9144000" cy="5750002"/>
          </a:xfrm>
          <a:prstGeom prst="rect">
            <a:avLst/>
          </a:prstGeom>
        </p:spPr>
      </p:pic>
      <p:sp>
        <p:nvSpPr>
          <p:cNvPr id="12" name="CasellaDiTesto 11"/>
          <p:cNvSpPr txBox="1"/>
          <p:nvPr/>
        </p:nvSpPr>
        <p:spPr>
          <a:xfrm>
            <a:off x="0" y="5750002"/>
            <a:ext cx="9144000" cy="1107996"/>
          </a:xfrm>
          <a:prstGeom prst="rect">
            <a:avLst/>
          </a:prstGeom>
          <a:solidFill>
            <a:schemeClr val="tx1"/>
          </a:solidFill>
        </p:spPr>
        <p:txBody>
          <a:bodyPr wrap="square" rtlCol="0" anchor="b">
            <a:spAutoFit/>
          </a:bodyPr>
          <a:lstStyle/>
          <a:p>
            <a:pPr algn="ctr"/>
            <a:r>
              <a:rPr lang="it-IT" sz="6600" b="1" dirty="0">
                <a:solidFill>
                  <a:srgbClr val="006600"/>
                </a:solidFill>
                <a:effectLst>
                  <a:outerShdw blurRad="50800" dist="38100" dir="2700000" algn="tl" rotWithShape="0">
                    <a:srgbClr val="FF0000">
                      <a:alpha val="40000"/>
                    </a:srgbClr>
                  </a:outerShdw>
                </a:effectLst>
                <a:latin typeface="Arial Black" pitchFamily="34" charset="0"/>
              </a:rPr>
              <a:t>Arrivederci al 2024</a:t>
            </a:r>
          </a:p>
        </p:txBody>
      </p:sp>
      <p:pic>
        <p:nvPicPr>
          <p:cNvPr id="4" name="Immagine 3" descr="LogoGruppo.jpg"/>
          <p:cNvPicPr>
            <a:picLocks noChangeAspect="1"/>
          </p:cNvPicPr>
          <p:nvPr/>
        </p:nvPicPr>
        <p:blipFill>
          <a:blip r:embed="rId4" cstate="print"/>
          <a:stretch>
            <a:fillRect/>
          </a:stretch>
        </p:blipFill>
        <p:spPr>
          <a:xfrm>
            <a:off x="1403648" y="332656"/>
            <a:ext cx="3240360" cy="1512168"/>
          </a:xfrm>
          <a:prstGeom prst="rect">
            <a:avLst/>
          </a:prstGeom>
        </p:spPr>
      </p:pic>
      <p:pic>
        <p:nvPicPr>
          <p:cNvPr id="5" name="Immagine 1" descr="logosegrnaz"/>
          <p:cNvPicPr>
            <a:picLocks noChangeAspect="1" noChangeArrowheads="1"/>
          </p:cNvPicPr>
          <p:nvPr/>
        </p:nvPicPr>
        <p:blipFill>
          <a:blip r:embed="rId5" cstate="print"/>
          <a:srcRect/>
          <a:stretch>
            <a:fillRect/>
          </a:stretch>
        </p:blipFill>
        <p:spPr bwMode="auto">
          <a:xfrm>
            <a:off x="0" y="332656"/>
            <a:ext cx="1403647" cy="1512168"/>
          </a:xfrm>
          <a:prstGeom prst="rect">
            <a:avLst/>
          </a:prstGeom>
          <a:noFill/>
        </p:spPr>
      </p:pic>
      <p:sp>
        <p:nvSpPr>
          <p:cNvPr id="7" name="CasellaDiTesto 6"/>
          <p:cNvSpPr txBox="1"/>
          <p:nvPr/>
        </p:nvSpPr>
        <p:spPr>
          <a:xfrm>
            <a:off x="0" y="0"/>
            <a:ext cx="4644008" cy="369332"/>
          </a:xfrm>
          <a:prstGeom prst="rect">
            <a:avLst/>
          </a:prstGeom>
          <a:solidFill>
            <a:schemeClr val="bg1"/>
          </a:solidFill>
        </p:spPr>
        <p:txBody>
          <a:bodyPr wrap="square" rtlCol="0">
            <a:spAutoFit/>
          </a:bodyPr>
          <a:lstStyle/>
          <a:p>
            <a:r>
              <a:rPr lang="it-IT" dirty="0">
                <a:latin typeface="Arial Black" pitchFamily="34" charset="0"/>
              </a:rPr>
              <a:t>UNIONE PENSIONATI UNICREDIT</a:t>
            </a:r>
          </a:p>
        </p:txBody>
      </p:sp>
      <p:sp>
        <p:nvSpPr>
          <p:cNvPr id="2" name="Rettangolo 1">
            <a:extLst>
              <a:ext uri="{FF2B5EF4-FFF2-40B4-BE49-F238E27FC236}">
                <a16:creationId xmlns:a16="http://schemas.microsoft.com/office/drawing/2014/main" id="{3AABBB6E-1049-4356-A05A-20AC9791A7B8}"/>
              </a:ext>
            </a:extLst>
          </p:cNvPr>
          <p:cNvSpPr/>
          <p:nvPr/>
        </p:nvSpPr>
        <p:spPr>
          <a:xfrm>
            <a:off x="251520" y="5301208"/>
            <a:ext cx="1872208" cy="448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solidFill>
                  <a:srgbClr val="FFFF00"/>
                </a:solidFill>
              </a:rPr>
              <a:t>Visita Presidente </a:t>
            </a:r>
            <a:r>
              <a:rPr lang="it-IT" sz="1100" dirty="0" err="1">
                <a:solidFill>
                  <a:srgbClr val="FFFF00"/>
                </a:solidFill>
              </a:rPr>
              <a:t>Pennarola</a:t>
            </a:r>
            <a:endParaRPr lang="it-IT" sz="1100" dirty="0">
              <a:solidFill>
                <a:srgbClr val="FFFF00"/>
              </a:solidFill>
            </a:endParaRPr>
          </a:p>
          <a:p>
            <a:pPr algn="ctr"/>
            <a:r>
              <a:rPr lang="it-IT" sz="1100" dirty="0">
                <a:solidFill>
                  <a:srgbClr val="FFFF00"/>
                </a:solidFill>
              </a:rPr>
              <a:t>12 novembre 2012</a:t>
            </a:r>
          </a:p>
        </p:txBody>
      </p:sp>
    </p:spTree>
  </p:cSld>
  <p:clrMapOvr>
    <a:masterClrMapping/>
  </p:clrMapOvr>
  <p:transition>
    <p:pull dir="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1299" y="-108050"/>
            <a:ext cx="7425621" cy="1304802"/>
          </a:xfrm>
        </p:spPr>
        <p:txBody>
          <a:bodyPr>
            <a:noAutofit/>
          </a:bodyPr>
          <a:lstStyle/>
          <a:p>
            <a:pPr algn="ctr"/>
            <a:r>
              <a:rPr lang="it-IT" sz="4400" dirty="0">
                <a:solidFill>
                  <a:srgbClr val="006600"/>
                </a:solidFill>
                <a:effectLst>
                  <a:outerShdw blurRad="50800" dist="38100" dir="2700000" algn="tl" rotWithShape="0">
                    <a:prstClr val="black">
                      <a:alpha val="40000"/>
                    </a:prstClr>
                  </a:outerShdw>
                </a:effectLst>
                <a:latin typeface="Arial Black" pitchFamily="34" charset="0"/>
              </a:rPr>
              <a:t>Bilancio 2022</a:t>
            </a:r>
            <a:br>
              <a:rPr lang="it-IT" sz="4400" dirty="0">
                <a:solidFill>
                  <a:srgbClr val="006600"/>
                </a:solidFill>
                <a:effectLst>
                  <a:outerShdw blurRad="50800" dist="38100" dir="2700000" algn="tl" rotWithShape="0">
                    <a:prstClr val="black">
                      <a:alpha val="40000"/>
                    </a:prstClr>
                  </a:outerShdw>
                </a:effectLst>
                <a:latin typeface="Arial Black" pitchFamily="34" charset="0"/>
              </a:rPr>
            </a:br>
            <a:r>
              <a:rPr lang="it-IT" sz="3200" dirty="0">
                <a:solidFill>
                  <a:srgbClr val="006600"/>
                </a:solidFill>
                <a:effectLst>
                  <a:outerShdw blurRad="50800" dist="38100" dir="2700000" algn="tl" rotWithShape="0">
                    <a:prstClr val="black">
                      <a:alpha val="40000"/>
                    </a:prstClr>
                  </a:outerShdw>
                </a:effectLst>
                <a:latin typeface="Arial Black" pitchFamily="34" charset="0"/>
              </a:rPr>
              <a:t>Stato Patrimoniale</a:t>
            </a:r>
            <a:endParaRPr lang="it-IT" sz="4400" dirty="0">
              <a:solidFill>
                <a:srgbClr val="006600"/>
              </a:solidFill>
              <a:effectLst>
                <a:outerShdw blurRad="50800" dist="38100" dir="2700000" algn="tl" rotWithShape="0">
                  <a:prstClr val="black">
                    <a:alpha val="40000"/>
                  </a:prstClr>
                </a:outerShdw>
              </a:effectLst>
              <a:latin typeface="Arial Black" pitchFamily="34" charset="0"/>
            </a:endParaRPr>
          </a:p>
        </p:txBody>
      </p:sp>
      <p:pic>
        <p:nvPicPr>
          <p:cNvPr id="4" name="Immagine 3" descr="LogoGruppo.jpg"/>
          <p:cNvPicPr>
            <a:picLocks noChangeAspect="1"/>
          </p:cNvPicPr>
          <p:nvPr/>
        </p:nvPicPr>
        <p:blipFill>
          <a:blip r:embed="rId3" cstate="print"/>
          <a:stretch>
            <a:fillRect/>
          </a:stretch>
        </p:blipFill>
        <p:spPr>
          <a:xfrm>
            <a:off x="7812360" y="116632"/>
            <a:ext cx="1175652" cy="630757"/>
          </a:xfrm>
          <a:prstGeom prst="rect">
            <a:avLst/>
          </a:prstGeom>
        </p:spPr>
      </p:pic>
      <p:pic>
        <p:nvPicPr>
          <p:cNvPr id="12" name="Segnaposto contenuto 11">
            <a:extLst>
              <a:ext uri="{FF2B5EF4-FFF2-40B4-BE49-F238E27FC236}">
                <a16:creationId xmlns:a16="http://schemas.microsoft.com/office/drawing/2014/main" id="{D4B20063-F26D-4B70-AC2D-135586DD865A}"/>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23528" y="1124744"/>
            <a:ext cx="6984776" cy="5616623"/>
          </a:xfrm>
        </p:spPr>
      </p:pic>
    </p:spTree>
    <p:custDataLst>
      <p:tags r:id="rId1"/>
    </p:custData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80572"/>
            <a:ext cx="7704856" cy="1170874"/>
          </a:xfrm>
        </p:spPr>
        <p:txBody>
          <a:bodyPr>
            <a:normAutofit fontScale="90000"/>
          </a:bodyPr>
          <a:lstStyle/>
          <a:p>
            <a:pPr algn="ctr"/>
            <a:r>
              <a:rPr lang="it-IT" sz="4900" dirty="0">
                <a:solidFill>
                  <a:srgbClr val="006600"/>
                </a:solidFill>
                <a:effectLst>
                  <a:outerShdw blurRad="50800" dist="38100" dir="2700000" algn="tl" rotWithShape="0">
                    <a:prstClr val="black">
                      <a:alpha val="40000"/>
                    </a:prstClr>
                  </a:outerShdw>
                </a:effectLst>
                <a:latin typeface="Arial Black" pitchFamily="34" charset="0"/>
              </a:rPr>
              <a:t>Bilancio 2022</a:t>
            </a:r>
            <a:br>
              <a:rPr lang="it-IT" sz="4400" dirty="0">
                <a:solidFill>
                  <a:srgbClr val="006600"/>
                </a:solidFill>
                <a:effectLst>
                  <a:outerShdw blurRad="50800" dist="38100" dir="2700000" algn="tl" rotWithShape="0">
                    <a:prstClr val="black">
                      <a:alpha val="40000"/>
                    </a:prstClr>
                  </a:outerShdw>
                </a:effectLst>
                <a:latin typeface="Arial Black" pitchFamily="34" charset="0"/>
              </a:rPr>
            </a:br>
            <a:r>
              <a:rPr lang="it-IT" dirty="0">
                <a:solidFill>
                  <a:srgbClr val="006600"/>
                </a:solidFill>
                <a:effectLst>
                  <a:outerShdw blurRad="50800" dist="38100" dir="2700000" algn="tl" rotWithShape="0">
                    <a:prstClr val="black">
                      <a:alpha val="40000"/>
                    </a:prstClr>
                  </a:outerShdw>
                </a:effectLst>
                <a:latin typeface="Arial Black" pitchFamily="34" charset="0"/>
              </a:rPr>
              <a:t>Conto economico    </a:t>
            </a:r>
          </a:p>
        </p:txBody>
      </p:sp>
      <p:pic>
        <p:nvPicPr>
          <p:cNvPr id="5" name="Immagine 4" descr="LogoGruppo.jpg"/>
          <p:cNvPicPr>
            <a:picLocks noChangeAspect="1"/>
          </p:cNvPicPr>
          <p:nvPr/>
        </p:nvPicPr>
        <p:blipFill>
          <a:blip r:embed="rId2" cstate="print"/>
          <a:stretch>
            <a:fillRect/>
          </a:stretch>
        </p:blipFill>
        <p:spPr>
          <a:xfrm>
            <a:off x="7812360" y="116632"/>
            <a:ext cx="1175652" cy="630757"/>
          </a:xfrm>
          <a:prstGeom prst="rect">
            <a:avLst/>
          </a:prstGeom>
        </p:spPr>
      </p:pic>
      <p:pic>
        <p:nvPicPr>
          <p:cNvPr id="8" name="Segnaposto contenuto 7">
            <a:extLst>
              <a:ext uri="{FF2B5EF4-FFF2-40B4-BE49-F238E27FC236}">
                <a16:creationId xmlns:a16="http://schemas.microsoft.com/office/drawing/2014/main" id="{8EAFC6B5-C687-4BE9-9548-D1975F3EE25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9552" y="1340768"/>
            <a:ext cx="5976664" cy="5436660"/>
          </a:xfr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987282360"/>
              </p:ext>
            </p:extLst>
          </p:nvPr>
        </p:nvGraphicFramePr>
        <p:xfrm>
          <a:off x="467544" y="1844824"/>
          <a:ext cx="6624737" cy="4536503"/>
        </p:xfrm>
        <a:graphic>
          <a:graphicData uri="http://schemas.openxmlformats.org/drawingml/2006/table">
            <a:tbl>
              <a:tblPr firstRow="1" bandRow="1">
                <a:tableStyleId>{2D5ABB26-0587-4C30-8999-92F81FD0307C}</a:tableStyleId>
              </a:tblPr>
              <a:tblGrid>
                <a:gridCol w="970093">
                  <a:extLst>
                    <a:ext uri="{9D8B030D-6E8A-4147-A177-3AD203B41FA5}">
                      <a16:colId xmlns:a16="http://schemas.microsoft.com/office/drawing/2014/main" val="20000"/>
                    </a:ext>
                  </a:extLst>
                </a:gridCol>
                <a:gridCol w="3462764">
                  <a:extLst>
                    <a:ext uri="{9D8B030D-6E8A-4147-A177-3AD203B41FA5}">
                      <a16:colId xmlns:a16="http://schemas.microsoft.com/office/drawing/2014/main" val="20001"/>
                    </a:ext>
                  </a:extLst>
                </a:gridCol>
                <a:gridCol w="229685">
                  <a:extLst>
                    <a:ext uri="{9D8B030D-6E8A-4147-A177-3AD203B41FA5}">
                      <a16:colId xmlns:a16="http://schemas.microsoft.com/office/drawing/2014/main" val="20002"/>
                    </a:ext>
                  </a:extLst>
                </a:gridCol>
                <a:gridCol w="501129">
                  <a:extLst>
                    <a:ext uri="{9D8B030D-6E8A-4147-A177-3AD203B41FA5}">
                      <a16:colId xmlns:a16="http://schemas.microsoft.com/office/drawing/2014/main" val="20003"/>
                    </a:ext>
                  </a:extLst>
                </a:gridCol>
                <a:gridCol w="730251">
                  <a:extLst>
                    <a:ext uri="{9D8B030D-6E8A-4147-A177-3AD203B41FA5}">
                      <a16:colId xmlns:a16="http://schemas.microsoft.com/office/drawing/2014/main" val="20004"/>
                    </a:ext>
                  </a:extLst>
                </a:gridCol>
                <a:gridCol w="730815">
                  <a:extLst>
                    <a:ext uri="{9D8B030D-6E8A-4147-A177-3AD203B41FA5}">
                      <a16:colId xmlns:a16="http://schemas.microsoft.com/office/drawing/2014/main" val="20005"/>
                    </a:ext>
                  </a:extLst>
                </a:gridCol>
              </a:tblGrid>
              <a:tr h="332596">
                <a:tc gridSpan="3">
                  <a:txBody>
                    <a:bodyPr/>
                    <a:lstStyle/>
                    <a:p>
                      <a:pPr marL="48260">
                        <a:lnSpc>
                          <a:spcPct val="100000"/>
                        </a:lnSpc>
                        <a:spcBef>
                          <a:spcPts val="185"/>
                        </a:spcBef>
                        <a:tabLst>
                          <a:tab pos="3202940" algn="l"/>
                        </a:tabLst>
                      </a:pPr>
                      <a:r>
                        <a:rPr sz="1700" dirty="0">
                          <a:latin typeface="Arial Black"/>
                          <a:cs typeface="Arial Black"/>
                        </a:rPr>
                        <a:t>UNIONE </a:t>
                      </a:r>
                      <a:r>
                        <a:rPr sz="1700" spc="-10" dirty="0">
                          <a:latin typeface="Arial Black"/>
                          <a:cs typeface="Arial Black"/>
                        </a:rPr>
                        <a:t>PENSIONAT</a:t>
                      </a:r>
                      <a:r>
                        <a:rPr lang="it-IT" sz="1700" spc="-10" dirty="0">
                          <a:latin typeface="Arial Black"/>
                          <a:cs typeface="Arial Black"/>
                        </a:rPr>
                        <a:t>I </a:t>
                      </a:r>
                      <a:r>
                        <a:rPr sz="1700" spc="-10" dirty="0">
                          <a:latin typeface="Arial Black"/>
                          <a:cs typeface="Arial Black"/>
                        </a:rPr>
                        <a:t>UNICREDIT</a:t>
                      </a:r>
                      <a:endParaRPr sz="1700" dirty="0">
                        <a:latin typeface="Arial Black"/>
                        <a:cs typeface="Arial Black"/>
                      </a:endParaRPr>
                    </a:p>
                  </a:txBody>
                  <a:tcPr marL="0" marR="0" marT="20091" marB="0">
                    <a:lnL w="38100">
                      <a:solidFill>
                        <a:srgbClr val="000000"/>
                      </a:solidFill>
                      <a:prstDash val="solid"/>
                    </a:lnL>
                    <a:lnR w="9525">
                      <a:solidFill>
                        <a:srgbClr val="000000"/>
                      </a:solidFill>
                      <a:prstDash val="solid"/>
                    </a:lnR>
                    <a:lnT w="38100">
                      <a:solidFill>
                        <a:srgbClr val="000000"/>
                      </a:solidFill>
                      <a:prstDash val="solid"/>
                    </a:lnT>
                    <a:lnB w="38100">
                      <a:solidFill>
                        <a:srgbClr val="000000"/>
                      </a:solidFill>
                      <a:prstDash val="solid"/>
                    </a:lnB>
                    <a:solidFill>
                      <a:srgbClr val="DCE6F0"/>
                    </a:solidFill>
                  </a:tcPr>
                </a:tc>
                <a:tc hMerge="1">
                  <a:txBody>
                    <a:bodyPr/>
                    <a:lstStyle/>
                    <a:p>
                      <a:endParaRPr/>
                    </a:p>
                  </a:txBody>
                  <a:tcPr marL="0" marR="0" marT="0" marB="0"/>
                </a:tc>
                <a:tc hMerge="1">
                  <a:txBody>
                    <a:bodyPr/>
                    <a:lstStyle/>
                    <a:p>
                      <a:endParaRPr/>
                    </a:p>
                  </a:txBody>
                  <a:tcPr marL="0" marR="0" marT="0" marB="0"/>
                </a:tc>
                <a:tc gridSpan="3">
                  <a:txBody>
                    <a:bodyPr/>
                    <a:lstStyle/>
                    <a:p>
                      <a:pPr>
                        <a:lnSpc>
                          <a:spcPct val="100000"/>
                        </a:lnSpc>
                      </a:pPr>
                      <a:endParaRPr sz="1100" dirty="0">
                        <a:latin typeface="Times New Roman"/>
                        <a:cs typeface="Times New Roman"/>
                      </a:endParaRPr>
                    </a:p>
                  </a:txBody>
                  <a:tcPr marL="0" marR="0" marT="0" marB="0">
                    <a:lnL w="9525">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85931">
                <a:tc gridSpan="3">
                  <a:txBody>
                    <a:bodyPr/>
                    <a:lstStyle/>
                    <a:p>
                      <a:pPr marL="43815">
                        <a:lnSpc>
                          <a:spcPct val="100000"/>
                        </a:lnSpc>
                        <a:spcBef>
                          <a:spcPts val="105"/>
                        </a:spcBef>
                      </a:pPr>
                      <a:r>
                        <a:rPr sz="1500" dirty="0">
                          <a:latin typeface="Arial Black"/>
                          <a:cs typeface="Arial Black"/>
                        </a:rPr>
                        <a:t>GRUPPO</a:t>
                      </a:r>
                      <a:r>
                        <a:rPr sz="1500" spc="-10" dirty="0">
                          <a:latin typeface="Arial Black"/>
                          <a:cs typeface="Arial Black"/>
                        </a:rPr>
                        <a:t> </a:t>
                      </a:r>
                      <a:r>
                        <a:rPr sz="1500" dirty="0">
                          <a:latin typeface="Arial Black"/>
                          <a:cs typeface="Arial Black"/>
                        </a:rPr>
                        <a:t>FRIULI</a:t>
                      </a:r>
                      <a:r>
                        <a:rPr sz="1500" spc="-15" dirty="0">
                          <a:latin typeface="Arial Black"/>
                          <a:cs typeface="Arial Black"/>
                        </a:rPr>
                        <a:t> </a:t>
                      </a:r>
                      <a:r>
                        <a:rPr sz="1500" dirty="0">
                          <a:latin typeface="Arial Black"/>
                          <a:cs typeface="Arial Black"/>
                        </a:rPr>
                        <a:t>VENEZIA</a:t>
                      </a:r>
                      <a:r>
                        <a:rPr sz="1500" spc="-10" dirty="0">
                          <a:latin typeface="Arial Black"/>
                          <a:cs typeface="Arial Black"/>
                        </a:rPr>
                        <a:t> GIULIA</a:t>
                      </a:r>
                      <a:endParaRPr sz="1500">
                        <a:latin typeface="Arial Black"/>
                        <a:cs typeface="Arial Black"/>
                      </a:endParaRPr>
                    </a:p>
                  </a:txBody>
                  <a:tcPr marL="0" marR="0" marT="11403" marB="0">
                    <a:lnL w="38100">
                      <a:solidFill>
                        <a:srgbClr val="000000"/>
                      </a:solidFill>
                      <a:prstDash val="solid"/>
                    </a:lnL>
                    <a:lnR w="9525">
                      <a:solidFill>
                        <a:srgbClr val="000000"/>
                      </a:solidFill>
                      <a:prstDash val="solid"/>
                    </a:lnR>
                    <a:lnT w="38100">
                      <a:solidFill>
                        <a:srgbClr val="000000"/>
                      </a:solidFill>
                      <a:prstDash val="solid"/>
                    </a:lnT>
                    <a:lnB w="38100">
                      <a:solidFill>
                        <a:srgbClr val="000000"/>
                      </a:solidFill>
                      <a:prstDash val="solid"/>
                    </a:lnB>
                    <a:solidFill>
                      <a:srgbClr val="DCE6F0"/>
                    </a:solidFill>
                  </a:tcPr>
                </a:tc>
                <a:tc hMerge="1">
                  <a:txBody>
                    <a:bodyPr/>
                    <a:lstStyle/>
                    <a:p>
                      <a:endParaRPr/>
                    </a:p>
                  </a:txBody>
                  <a:tcPr marL="0" marR="0" marT="0" marB="0"/>
                </a:tc>
                <a:tc hMerge="1">
                  <a:txBody>
                    <a:bodyPr/>
                    <a:lstStyle/>
                    <a:p>
                      <a:endParaRPr/>
                    </a:p>
                  </a:txBody>
                  <a:tcPr marL="0" marR="0" marT="0" marB="0"/>
                </a:tc>
                <a:tc gridSpan="3">
                  <a:txBody>
                    <a:bodyPr/>
                    <a:lstStyle/>
                    <a:p>
                      <a:pPr>
                        <a:lnSpc>
                          <a:spcPct val="100000"/>
                        </a:lnSpc>
                      </a:pPr>
                      <a:endParaRPr sz="1100">
                        <a:latin typeface="Times New Roman"/>
                        <a:cs typeface="Times New Roman"/>
                      </a:endParaRPr>
                    </a:p>
                  </a:txBody>
                  <a:tcPr marL="0" marR="0" marT="0" marB="0">
                    <a:lnL w="9525">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259365">
                <a:tc gridSpan="6">
                  <a:txBody>
                    <a:bodyPr/>
                    <a:lstStyle/>
                    <a:p>
                      <a:pPr marL="1583055">
                        <a:lnSpc>
                          <a:spcPct val="100000"/>
                        </a:lnSpc>
                        <a:spcBef>
                          <a:spcPts val="40"/>
                        </a:spcBef>
                      </a:pPr>
                      <a:r>
                        <a:rPr sz="1400" spc="-10" dirty="0">
                          <a:latin typeface="Arial Black"/>
                          <a:cs typeface="Arial Black"/>
                        </a:rPr>
                        <a:t>RENDICONTO</a:t>
                      </a:r>
                      <a:r>
                        <a:rPr sz="1400" spc="-80" dirty="0">
                          <a:latin typeface="Arial Black"/>
                          <a:cs typeface="Arial Black"/>
                        </a:rPr>
                        <a:t> </a:t>
                      </a:r>
                      <a:r>
                        <a:rPr sz="1400" dirty="0">
                          <a:latin typeface="Arial Black"/>
                          <a:cs typeface="Arial Black"/>
                        </a:rPr>
                        <a:t>CASSA</a:t>
                      </a:r>
                      <a:r>
                        <a:rPr sz="1400" spc="-80" dirty="0">
                          <a:latin typeface="Arial Black"/>
                          <a:cs typeface="Arial Black"/>
                        </a:rPr>
                        <a:t> </a:t>
                      </a:r>
                      <a:r>
                        <a:rPr sz="1400" dirty="0">
                          <a:latin typeface="Arial Black"/>
                          <a:cs typeface="Arial Black"/>
                        </a:rPr>
                        <a:t>ANNO</a:t>
                      </a:r>
                      <a:r>
                        <a:rPr sz="1400" spc="-80" dirty="0">
                          <a:latin typeface="Arial Black"/>
                          <a:cs typeface="Arial Black"/>
                        </a:rPr>
                        <a:t> </a:t>
                      </a:r>
                      <a:r>
                        <a:rPr sz="1400" spc="-20" dirty="0">
                          <a:latin typeface="Arial Black"/>
                          <a:cs typeface="Arial Black"/>
                        </a:rPr>
                        <a:t>2022</a:t>
                      </a:r>
                      <a:endParaRPr sz="1400">
                        <a:latin typeface="Arial Black"/>
                        <a:cs typeface="Arial Black"/>
                      </a:endParaRPr>
                    </a:p>
                  </a:txBody>
                  <a:tcPr marL="0" marR="0" marT="4344" marB="0">
                    <a:lnL w="38100">
                      <a:solidFill>
                        <a:srgbClr val="000000"/>
                      </a:solidFill>
                      <a:prstDash val="solid"/>
                    </a:lnL>
                    <a:lnR w="38100">
                      <a:solidFill>
                        <a:srgbClr val="000000"/>
                      </a:solidFill>
                      <a:prstDash val="solid"/>
                    </a:lnR>
                    <a:lnT w="38100">
                      <a:solidFill>
                        <a:srgbClr val="000000"/>
                      </a:solidFill>
                      <a:prstDash val="solid"/>
                    </a:lnT>
                    <a:lnB w="38100">
                      <a:solidFill>
                        <a:srgbClr val="000000"/>
                      </a:solidFill>
                      <a:prstDash val="solid"/>
                    </a:lnB>
                    <a:solidFill>
                      <a:srgbClr val="FAE4F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210675">
                <a:tc>
                  <a:txBody>
                    <a:bodyPr/>
                    <a:lstStyle/>
                    <a:p>
                      <a:pPr marL="351790">
                        <a:lnSpc>
                          <a:spcPct val="100000"/>
                        </a:lnSpc>
                        <a:spcBef>
                          <a:spcPts val="225"/>
                        </a:spcBef>
                      </a:pPr>
                      <a:r>
                        <a:rPr sz="1000" spc="-20" dirty="0">
                          <a:solidFill>
                            <a:srgbClr val="FFFFFF"/>
                          </a:solidFill>
                          <a:latin typeface="Arial Black"/>
                          <a:cs typeface="Arial Black"/>
                        </a:rPr>
                        <a:t>Data</a:t>
                      </a:r>
                      <a:endParaRPr sz="1000">
                        <a:latin typeface="Arial Black"/>
                        <a:cs typeface="Arial Black"/>
                      </a:endParaRPr>
                    </a:p>
                  </a:txBody>
                  <a:tcPr marL="0" marR="0" marT="24435" marB="0">
                    <a:lnL w="38100">
                      <a:solidFill>
                        <a:srgbClr val="959595"/>
                      </a:solidFill>
                      <a:prstDash val="solid"/>
                    </a:lnL>
                    <a:lnR w="38100">
                      <a:solidFill>
                        <a:srgbClr val="959595"/>
                      </a:solidFill>
                      <a:prstDash val="solid"/>
                    </a:lnR>
                    <a:lnT w="38100">
                      <a:solidFill>
                        <a:srgbClr val="000000"/>
                      </a:solidFill>
                      <a:prstDash val="solid"/>
                    </a:lnT>
                    <a:lnB w="38100">
                      <a:solidFill>
                        <a:srgbClr val="959595"/>
                      </a:solidFill>
                      <a:prstDash val="solid"/>
                    </a:lnB>
                    <a:solidFill>
                      <a:srgbClr val="5E7090"/>
                    </a:solidFill>
                  </a:tcPr>
                </a:tc>
                <a:tc>
                  <a:txBody>
                    <a:bodyPr/>
                    <a:lstStyle/>
                    <a:p>
                      <a:pPr marL="31750">
                        <a:lnSpc>
                          <a:spcPct val="100000"/>
                        </a:lnSpc>
                        <a:spcBef>
                          <a:spcPts val="225"/>
                        </a:spcBef>
                      </a:pPr>
                      <a:r>
                        <a:rPr sz="1000" spc="-10" dirty="0">
                          <a:solidFill>
                            <a:srgbClr val="FFFFFF"/>
                          </a:solidFill>
                          <a:latin typeface="Arial Black"/>
                          <a:cs typeface="Arial Black"/>
                        </a:rPr>
                        <a:t>Causale</a:t>
                      </a:r>
                      <a:endParaRPr sz="1000">
                        <a:latin typeface="Arial Black"/>
                        <a:cs typeface="Arial Black"/>
                      </a:endParaRPr>
                    </a:p>
                  </a:txBody>
                  <a:tcPr marL="0" marR="0" marT="24435" marB="0">
                    <a:lnL w="38100">
                      <a:solidFill>
                        <a:srgbClr val="959595"/>
                      </a:solidFill>
                      <a:prstDash val="solid"/>
                    </a:lnL>
                    <a:lnR w="38100">
                      <a:solidFill>
                        <a:srgbClr val="959595"/>
                      </a:solidFill>
                      <a:prstDash val="solid"/>
                    </a:lnR>
                    <a:lnT w="38100">
                      <a:solidFill>
                        <a:srgbClr val="000000"/>
                      </a:solidFill>
                      <a:prstDash val="solid"/>
                    </a:lnT>
                    <a:lnB w="38100">
                      <a:solidFill>
                        <a:srgbClr val="959595"/>
                      </a:solidFill>
                      <a:prstDash val="solid"/>
                    </a:lnB>
                    <a:solidFill>
                      <a:srgbClr val="5E7090"/>
                    </a:solidFill>
                  </a:tcPr>
                </a:tc>
                <a:tc gridSpan="2">
                  <a:txBody>
                    <a:bodyPr/>
                    <a:lstStyle/>
                    <a:p>
                      <a:pPr marL="115570">
                        <a:lnSpc>
                          <a:spcPct val="100000"/>
                        </a:lnSpc>
                        <a:spcBef>
                          <a:spcPts val="225"/>
                        </a:spcBef>
                      </a:pPr>
                      <a:r>
                        <a:rPr sz="1000" spc="-10" dirty="0">
                          <a:solidFill>
                            <a:srgbClr val="FFFFFF"/>
                          </a:solidFill>
                          <a:latin typeface="Arial Black"/>
                          <a:cs typeface="Arial Black"/>
                        </a:rPr>
                        <a:t>Debito</a:t>
                      </a:r>
                      <a:endParaRPr sz="1000">
                        <a:latin typeface="Arial Black"/>
                        <a:cs typeface="Arial Black"/>
                      </a:endParaRPr>
                    </a:p>
                  </a:txBody>
                  <a:tcPr marL="0" marR="0" marT="24435" marB="0">
                    <a:lnL w="38100">
                      <a:solidFill>
                        <a:srgbClr val="959595"/>
                      </a:solidFill>
                      <a:prstDash val="solid"/>
                    </a:lnL>
                    <a:lnR w="38100">
                      <a:solidFill>
                        <a:srgbClr val="959595"/>
                      </a:solidFill>
                      <a:prstDash val="solid"/>
                    </a:lnR>
                    <a:lnT w="38100">
                      <a:solidFill>
                        <a:srgbClr val="000000"/>
                      </a:solidFill>
                      <a:prstDash val="solid"/>
                    </a:lnT>
                    <a:lnB w="38100">
                      <a:solidFill>
                        <a:srgbClr val="959595"/>
                      </a:solidFill>
                      <a:prstDash val="solid"/>
                    </a:lnB>
                    <a:solidFill>
                      <a:srgbClr val="FF0000"/>
                    </a:solidFill>
                  </a:tcPr>
                </a:tc>
                <a:tc hMerge="1">
                  <a:txBody>
                    <a:bodyPr/>
                    <a:lstStyle/>
                    <a:p>
                      <a:endParaRPr/>
                    </a:p>
                  </a:txBody>
                  <a:tcPr marL="0" marR="0" marT="0" marB="0"/>
                </a:tc>
                <a:tc>
                  <a:txBody>
                    <a:bodyPr/>
                    <a:lstStyle/>
                    <a:p>
                      <a:pPr marL="106045">
                        <a:lnSpc>
                          <a:spcPct val="100000"/>
                        </a:lnSpc>
                        <a:spcBef>
                          <a:spcPts val="225"/>
                        </a:spcBef>
                      </a:pPr>
                      <a:r>
                        <a:rPr sz="1000" spc="-10" dirty="0">
                          <a:solidFill>
                            <a:srgbClr val="FFFFFF"/>
                          </a:solidFill>
                          <a:latin typeface="Arial Black"/>
                          <a:cs typeface="Arial Black"/>
                        </a:rPr>
                        <a:t>Credito</a:t>
                      </a:r>
                      <a:endParaRPr sz="1000">
                        <a:latin typeface="Arial Black"/>
                        <a:cs typeface="Arial Black"/>
                      </a:endParaRPr>
                    </a:p>
                  </a:txBody>
                  <a:tcPr marL="0" marR="0" marT="24435" marB="0">
                    <a:lnL w="38100">
                      <a:solidFill>
                        <a:srgbClr val="959595"/>
                      </a:solidFill>
                      <a:prstDash val="solid"/>
                    </a:lnL>
                    <a:lnR w="38100">
                      <a:solidFill>
                        <a:srgbClr val="959595"/>
                      </a:solidFill>
                      <a:prstDash val="solid"/>
                    </a:lnR>
                    <a:lnT w="38100">
                      <a:solidFill>
                        <a:srgbClr val="000000"/>
                      </a:solidFill>
                      <a:prstDash val="solid"/>
                    </a:lnT>
                    <a:lnB w="38100">
                      <a:solidFill>
                        <a:srgbClr val="959595"/>
                      </a:solidFill>
                      <a:prstDash val="solid"/>
                    </a:lnB>
                    <a:solidFill>
                      <a:srgbClr val="528DD4"/>
                    </a:solidFill>
                  </a:tcPr>
                </a:tc>
                <a:tc>
                  <a:txBody>
                    <a:bodyPr/>
                    <a:lstStyle/>
                    <a:p>
                      <a:pPr marL="178435">
                        <a:lnSpc>
                          <a:spcPct val="100000"/>
                        </a:lnSpc>
                        <a:spcBef>
                          <a:spcPts val="225"/>
                        </a:spcBef>
                      </a:pPr>
                      <a:r>
                        <a:rPr sz="1000" spc="-10" dirty="0">
                          <a:solidFill>
                            <a:srgbClr val="FFFFFF"/>
                          </a:solidFill>
                          <a:latin typeface="Arial Black"/>
                          <a:cs typeface="Arial Black"/>
                        </a:rPr>
                        <a:t>Saldo</a:t>
                      </a:r>
                      <a:endParaRPr sz="1000">
                        <a:latin typeface="Arial Black"/>
                        <a:cs typeface="Arial Black"/>
                      </a:endParaRPr>
                    </a:p>
                  </a:txBody>
                  <a:tcPr marL="0" marR="0" marT="24435" marB="0">
                    <a:lnL w="38100">
                      <a:solidFill>
                        <a:srgbClr val="959595"/>
                      </a:solidFill>
                      <a:prstDash val="solid"/>
                    </a:lnL>
                    <a:lnR w="38100">
                      <a:solidFill>
                        <a:srgbClr val="959595"/>
                      </a:solidFill>
                      <a:prstDash val="solid"/>
                    </a:lnR>
                    <a:lnT w="38100">
                      <a:solidFill>
                        <a:srgbClr val="000000"/>
                      </a:solidFill>
                      <a:prstDash val="solid"/>
                    </a:lnT>
                    <a:lnB w="38100">
                      <a:solidFill>
                        <a:srgbClr val="959595"/>
                      </a:solidFill>
                      <a:prstDash val="solid"/>
                    </a:lnB>
                    <a:solidFill>
                      <a:srgbClr val="5E7090"/>
                    </a:solidFill>
                  </a:tcPr>
                </a:tc>
                <a:extLst>
                  <a:ext uri="{0D108BD9-81ED-4DB2-BD59-A6C34878D82A}">
                    <a16:rowId xmlns:a16="http://schemas.microsoft.com/office/drawing/2014/main" val="10003"/>
                  </a:ext>
                </a:extLst>
              </a:tr>
              <a:tr h="240520">
                <a:tc>
                  <a:txBody>
                    <a:bodyPr/>
                    <a:lstStyle/>
                    <a:p>
                      <a:pPr marL="31750">
                        <a:lnSpc>
                          <a:spcPct val="100000"/>
                        </a:lnSpc>
                        <a:spcBef>
                          <a:spcPts val="300"/>
                        </a:spcBef>
                      </a:pPr>
                      <a:r>
                        <a:rPr sz="1000" spc="-10" dirty="0">
                          <a:latin typeface="Arial Black"/>
                          <a:cs typeface="Arial Black"/>
                        </a:rPr>
                        <a:t>01/01/2022</a:t>
                      </a:r>
                      <a:endParaRPr sz="1000" dirty="0">
                        <a:latin typeface="Arial Black"/>
                        <a:cs typeface="Arial Black"/>
                      </a:endParaRPr>
                    </a:p>
                  </a:txBody>
                  <a:tcPr marL="0" marR="0" marT="3258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solidFill>
                      <a:srgbClr val="F0F0F0"/>
                    </a:solidFill>
                  </a:tcPr>
                </a:tc>
                <a:tc>
                  <a:txBody>
                    <a:bodyPr/>
                    <a:lstStyle/>
                    <a:p>
                      <a:pPr marL="31750">
                        <a:lnSpc>
                          <a:spcPct val="100000"/>
                        </a:lnSpc>
                        <a:spcBef>
                          <a:spcPts val="300"/>
                        </a:spcBef>
                      </a:pPr>
                      <a:r>
                        <a:rPr sz="1000" dirty="0">
                          <a:latin typeface="Arial Black"/>
                          <a:cs typeface="Arial Black"/>
                        </a:rPr>
                        <a:t>Saldo</a:t>
                      </a:r>
                      <a:r>
                        <a:rPr sz="1000" spc="-30" dirty="0">
                          <a:latin typeface="Arial Black"/>
                          <a:cs typeface="Arial Black"/>
                        </a:rPr>
                        <a:t> </a:t>
                      </a:r>
                      <a:r>
                        <a:rPr sz="1000" spc="-10" dirty="0">
                          <a:latin typeface="Arial Black"/>
                          <a:cs typeface="Arial Black"/>
                        </a:rPr>
                        <a:t>iniziale</a:t>
                      </a:r>
                      <a:endParaRPr sz="1000" dirty="0">
                        <a:latin typeface="Arial Black"/>
                        <a:cs typeface="Arial Black"/>
                      </a:endParaRPr>
                    </a:p>
                  </a:txBody>
                  <a:tcPr marL="0" marR="0" marT="3258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solidFill>
                      <a:srgbClr val="F0F0F0"/>
                    </a:solidFill>
                  </a:tcPr>
                </a:tc>
                <a:tc gridSpan="2">
                  <a:txBody>
                    <a:bodyPr/>
                    <a:lstStyle/>
                    <a:p>
                      <a:pPr>
                        <a:lnSpc>
                          <a:spcPct val="100000"/>
                        </a:lnSpc>
                      </a:pPr>
                      <a:endParaRPr sz="110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solidFill>
                      <a:srgbClr val="F0F0F0"/>
                    </a:solidFill>
                  </a:tcPr>
                </a:tc>
                <a:tc hMerge="1">
                  <a:txBody>
                    <a:bodyPr/>
                    <a:lstStyle/>
                    <a:p>
                      <a:endParaRPr/>
                    </a:p>
                  </a:txBody>
                  <a:tcPr marL="0" marR="0" marT="0" marB="0"/>
                </a:tc>
                <a:tc>
                  <a:txBody>
                    <a:bodyPr/>
                    <a:lstStyle/>
                    <a:p>
                      <a:pPr>
                        <a:lnSpc>
                          <a:spcPct val="100000"/>
                        </a:lnSpc>
                      </a:pPr>
                      <a:endParaRPr sz="110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a:txBody>
                    <a:bodyPr/>
                    <a:lstStyle/>
                    <a:p>
                      <a:pPr marR="25400" algn="r">
                        <a:lnSpc>
                          <a:spcPct val="100000"/>
                        </a:lnSpc>
                        <a:spcBef>
                          <a:spcPts val="175"/>
                        </a:spcBef>
                      </a:pPr>
                      <a:r>
                        <a:rPr sz="1200" spc="-10" dirty="0">
                          <a:latin typeface="Arial Black"/>
                          <a:cs typeface="Arial Black"/>
                        </a:rPr>
                        <a:t>15,93</a:t>
                      </a:r>
                      <a:endParaRPr sz="1200">
                        <a:latin typeface="Arial Black"/>
                        <a:cs typeface="Arial Black"/>
                      </a:endParaRPr>
                    </a:p>
                  </a:txBody>
                  <a:tcPr marL="0" marR="0" marT="19005"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solidFill>
                      <a:srgbClr val="B4C5E7"/>
                    </a:solidFill>
                  </a:tcPr>
                </a:tc>
                <a:extLst>
                  <a:ext uri="{0D108BD9-81ED-4DB2-BD59-A6C34878D82A}">
                    <a16:rowId xmlns:a16="http://schemas.microsoft.com/office/drawing/2014/main" val="10004"/>
                  </a:ext>
                </a:extLst>
              </a:tr>
              <a:tr h="210675">
                <a:tc>
                  <a:txBody>
                    <a:bodyPr/>
                    <a:lstStyle/>
                    <a:p>
                      <a:pPr marL="31750">
                        <a:lnSpc>
                          <a:spcPct val="100000"/>
                        </a:lnSpc>
                        <a:spcBef>
                          <a:spcPts val="225"/>
                        </a:spcBef>
                      </a:pPr>
                      <a:r>
                        <a:rPr sz="1000" spc="-10" dirty="0">
                          <a:latin typeface="Arial Black"/>
                          <a:cs typeface="Arial Black"/>
                        </a:rPr>
                        <a:t>03/01/2022</a:t>
                      </a:r>
                      <a:endParaRPr sz="1000">
                        <a:latin typeface="Arial Black"/>
                        <a:cs typeface="Arial Black"/>
                      </a:endParaRPr>
                    </a:p>
                  </a:txBody>
                  <a:tcPr marL="0" marR="0" marT="24435" marB="0">
                    <a:lnL w="38100">
                      <a:solidFill>
                        <a:srgbClr val="959595"/>
                      </a:solidFill>
                      <a:prstDash val="solid"/>
                    </a:lnL>
                    <a:lnR w="38100">
                      <a:solidFill>
                        <a:srgbClr val="959595"/>
                      </a:solidFill>
                      <a:prstDash val="solid"/>
                    </a:lnR>
                    <a:lnT w="38100">
                      <a:solidFill>
                        <a:srgbClr val="959595"/>
                      </a:solidFill>
                      <a:prstDash val="solid"/>
                    </a:lnT>
                    <a:lnB w="28575">
                      <a:solidFill>
                        <a:srgbClr val="000000"/>
                      </a:solidFill>
                      <a:prstDash val="solid"/>
                    </a:lnB>
                  </a:tcPr>
                </a:tc>
                <a:tc>
                  <a:txBody>
                    <a:bodyPr/>
                    <a:lstStyle/>
                    <a:p>
                      <a:pPr marL="31750">
                        <a:lnSpc>
                          <a:spcPct val="100000"/>
                        </a:lnSpc>
                        <a:spcBef>
                          <a:spcPts val="165"/>
                        </a:spcBef>
                      </a:pPr>
                      <a:r>
                        <a:rPr sz="1000" dirty="0">
                          <a:latin typeface="Arial Black"/>
                          <a:cs typeface="Arial Black"/>
                        </a:rPr>
                        <a:t>Quote</a:t>
                      </a:r>
                      <a:r>
                        <a:rPr sz="1000" spc="-10" dirty="0">
                          <a:latin typeface="Arial Black"/>
                          <a:cs typeface="Arial Black"/>
                        </a:rPr>
                        <a:t> </a:t>
                      </a:r>
                      <a:r>
                        <a:rPr sz="1000" dirty="0">
                          <a:latin typeface="Arial Black"/>
                          <a:cs typeface="Arial Black"/>
                        </a:rPr>
                        <a:t>Comel</a:t>
                      </a:r>
                      <a:r>
                        <a:rPr sz="1000" spc="-15" dirty="0">
                          <a:latin typeface="Arial Black"/>
                          <a:cs typeface="Arial Black"/>
                        </a:rPr>
                        <a:t> </a:t>
                      </a:r>
                      <a:r>
                        <a:rPr sz="1000" dirty="0">
                          <a:latin typeface="Arial Black"/>
                          <a:cs typeface="Arial Black"/>
                        </a:rPr>
                        <a:t>-</a:t>
                      </a:r>
                      <a:r>
                        <a:rPr sz="1000" spc="-10" dirty="0">
                          <a:latin typeface="Arial Black"/>
                          <a:cs typeface="Arial Black"/>
                        </a:rPr>
                        <a:t> </a:t>
                      </a:r>
                      <a:r>
                        <a:rPr sz="1000" dirty="0">
                          <a:latin typeface="Arial Black"/>
                          <a:cs typeface="Arial Black"/>
                        </a:rPr>
                        <a:t>Stasi</a:t>
                      </a:r>
                      <a:r>
                        <a:rPr sz="1000" spc="-15" dirty="0">
                          <a:latin typeface="Arial Black"/>
                          <a:cs typeface="Arial Black"/>
                        </a:rPr>
                        <a:t> </a:t>
                      </a:r>
                      <a:r>
                        <a:rPr sz="1000" spc="-10" dirty="0">
                          <a:latin typeface="Arial Black"/>
                          <a:cs typeface="Arial Black"/>
                        </a:rPr>
                        <a:t>(15+15)</a:t>
                      </a:r>
                      <a:endParaRPr sz="1000" dirty="0">
                        <a:latin typeface="Arial Black"/>
                        <a:cs typeface="Arial Black"/>
                      </a:endParaRPr>
                    </a:p>
                  </a:txBody>
                  <a:tcPr marL="0" marR="0" marT="17919"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gridSpan="2">
                  <a:txBody>
                    <a:bodyPr/>
                    <a:lstStyle/>
                    <a:p>
                      <a:pPr>
                        <a:lnSpc>
                          <a:spcPct val="100000"/>
                        </a:lnSpc>
                      </a:pPr>
                      <a:endParaRPr sz="110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hMerge="1">
                  <a:txBody>
                    <a:bodyPr/>
                    <a:lstStyle/>
                    <a:p>
                      <a:endParaRPr/>
                    </a:p>
                  </a:txBody>
                  <a:tcPr marL="0" marR="0" marT="0" marB="0"/>
                </a:tc>
                <a:tc>
                  <a:txBody>
                    <a:bodyPr/>
                    <a:lstStyle/>
                    <a:p>
                      <a:pPr marR="21590" algn="r">
                        <a:lnSpc>
                          <a:spcPct val="100000"/>
                        </a:lnSpc>
                        <a:spcBef>
                          <a:spcPts val="165"/>
                        </a:spcBef>
                      </a:pPr>
                      <a:r>
                        <a:rPr sz="1000" spc="-10" dirty="0">
                          <a:latin typeface="Arial Black"/>
                          <a:cs typeface="Arial Black"/>
                        </a:rPr>
                        <a:t>30,00</a:t>
                      </a:r>
                      <a:endParaRPr sz="1000">
                        <a:latin typeface="Arial Black"/>
                        <a:cs typeface="Arial Black"/>
                      </a:endParaRPr>
                    </a:p>
                  </a:txBody>
                  <a:tcPr marL="0" marR="0" marT="17919"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a:txBody>
                    <a:bodyPr/>
                    <a:lstStyle/>
                    <a:p>
                      <a:pPr marR="21590" algn="r">
                        <a:lnSpc>
                          <a:spcPct val="100000"/>
                        </a:lnSpc>
                        <a:spcBef>
                          <a:spcPts val="225"/>
                        </a:spcBef>
                      </a:pPr>
                      <a:r>
                        <a:rPr sz="1000" spc="-10" dirty="0">
                          <a:latin typeface="Arial Black"/>
                          <a:cs typeface="Arial Black"/>
                        </a:rPr>
                        <a:t>45,93</a:t>
                      </a:r>
                      <a:endParaRPr sz="1000">
                        <a:latin typeface="Arial Black"/>
                        <a:cs typeface="Arial Black"/>
                      </a:endParaRPr>
                    </a:p>
                  </a:txBody>
                  <a:tcPr marL="0" marR="0" marT="24435"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solidFill>
                      <a:srgbClr val="EAEAEA"/>
                    </a:solidFill>
                  </a:tcPr>
                </a:tc>
                <a:extLst>
                  <a:ext uri="{0D108BD9-81ED-4DB2-BD59-A6C34878D82A}">
                    <a16:rowId xmlns:a16="http://schemas.microsoft.com/office/drawing/2014/main" val="10005"/>
                  </a:ext>
                </a:extLst>
              </a:tr>
              <a:tr h="201620">
                <a:tc>
                  <a:txBody>
                    <a:bodyPr/>
                    <a:lstStyle/>
                    <a:p>
                      <a:pPr marL="31750">
                        <a:lnSpc>
                          <a:spcPct val="100000"/>
                        </a:lnSpc>
                        <a:spcBef>
                          <a:spcPts val="155"/>
                        </a:spcBef>
                      </a:pPr>
                      <a:r>
                        <a:rPr sz="1000" spc="-10" dirty="0">
                          <a:latin typeface="Arial Black"/>
                          <a:cs typeface="Arial Black"/>
                        </a:rPr>
                        <a:t>06/10/2022</a:t>
                      </a:r>
                      <a:endParaRPr sz="1000">
                        <a:latin typeface="Arial Black"/>
                        <a:cs typeface="Arial Black"/>
                      </a:endParaRPr>
                    </a:p>
                  </a:txBody>
                  <a:tcPr marL="0" marR="0" marT="16833"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marL="31750">
                        <a:lnSpc>
                          <a:spcPct val="100000"/>
                        </a:lnSpc>
                        <a:spcBef>
                          <a:spcPts val="155"/>
                        </a:spcBef>
                      </a:pPr>
                      <a:r>
                        <a:rPr sz="1000" dirty="0">
                          <a:latin typeface="Arial Black"/>
                          <a:cs typeface="Arial Black"/>
                        </a:rPr>
                        <a:t>Oblazione</a:t>
                      </a:r>
                      <a:r>
                        <a:rPr sz="1000" spc="-5" dirty="0">
                          <a:latin typeface="Arial Black"/>
                          <a:cs typeface="Arial Black"/>
                        </a:rPr>
                        <a:t> </a:t>
                      </a:r>
                      <a:r>
                        <a:rPr sz="1000" spc="-10" dirty="0">
                          <a:latin typeface="Arial Black"/>
                          <a:cs typeface="Arial Black"/>
                        </a:rPr>
                        <a:t>Dandri</a:t>
                      </a:r>
                      <a:endParaRPr sz="1000" dirty="0">
                        <a:latin typeface="Arial Black"/>
                        <a:cs typeface="Arial Black"/>
                      </a:endParaRPr>
                    </a:p>
                  </a:txBody>
                  <a:tcPr marL="0" marR="0" marT="16833" marB="0">
                    <a:lnL w="28575">
                      <a:solidFill>
                        <a:srgbClr val="000000"/>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gridSpan="2">
                  <a:txBody>
                    <a:bodyPr/>
                    <a:lstStyle/>
                    <a:p>
                      <a:pPr>
                        <a:lnSpc>
                          <a:spcPct val="100000"/>
                        </a:lnSpc>
                      </a:pPr>
                      <a:endParaRPr sz="110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hMerge="1">
                  <a:txBody>
                    <a:bodyPr/>
                    <a:lstStyle/>
                    <a:p>
                      <a:endParaRPr/>
                    </a:p>
                  </a:txBody>
                  <a:tcPr marL="0" marR="0" marT="0" marB="0"/>
                </a:tc>
                <a:tc>
                  <a:txBody>
                    <a:bodyPr/>
                    <a:lstStyle/>
                    <a:p>
                      <a:pPr marR="24765" algn="r">
                        <a:lnSpc>
                          <a:spcPct val="100000"/>
                        </a:lnSpc>
                        <a:spcBef>
                          <a:spcPts val="85"/>
                        </a:spcBef>
                      </a:pPr>
                      <a:r>
                        <a:rPr sz="1000" spc="-20" dirty="0">
                          <a:latin typeface="Arial Black"/>
                          <a:cs typeface="Arial Black"/>
                        </a:rPr>
                        <a:t>5,00</a:t>
                      </a:r>
                      <a:endParaRPr sz="1000" dirty="0">
                        <a:latin typeface="Arial Black"/>
                        <a:cs typeface="Arial Black"/>
                      </a:endParaRPr>
                    </a:p>
                  </a:txBody>
                  <a:tcPr marL="0" marR="0" marT="9231"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a:txBody>
                    <a:bodyPr/>
                    <a:lstStyle/>
                    <a:p>
                      <a:pPr marR="21590" algn="r">
                        <a:lnSpc>
                          <a:spcPct val="100000"/>
                        </a:lnSpc>
                        <a:spcBef>
                          <a:spcPts val="155"/>
                        </a:spcBef>
                      </a:pPr>
                      <a:r>
                        <a:rPr sz="1000" spc="-10" dirty="0">
                          <a:latin typeface="Arial Black"/>
                          <a:cs typeface="Arial Black"/>
                        </a:rPr>
                        <a:t>50,93</a:t>
                      </a:r>
                      <a:endParaRPr sz="1000" dirty="0">
                        <a:latin typeface="Arial Black"/>
                        <a:cs typeface="Arial Black"/>
                      </a:endParaRPr>
                    </a:p>
                  </a:txBody>
                  <a:tcPr marL="0" marR="0" marT="16833"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solidFill>
                      <a:srgbClr val="EAEAEA"/>
                    </a:solidFill>
                  </a:tcPr>
                </a:tc>
                <a:extLst>
                  <a:ext uri="{0D108BD9-81ED-4DB2-BD59-A6C34878D82A}">
                    <a16:rowId xmlns:a16="http://schemas.microsoft.com/office/drawing/2014/main" val="10006"/>
                  </a:ext>
                </a:extLst>
              </a:tr>
              <a:tr h="374126">
                <a:tc>
                  <a:txBody>
                    <a:bodyPr/>
                    <a:lstStyle/>
                    <a:p>
                      <a:pPr marL="31750">
                        <a:lnSpc>
                          <a:spcPct val="100000"/>
                        </a:lnSpc>
                        <a:spcBef>
                          <a:spcPts val="85"/>
                        </a:spcBef>
                      </a:pPr>
                      <a:r>
                        <a:rPr sz="1000" spc="-10" dirty="0">
                          <a:latin typeface="Arial Black"/>
                          <a:cs typeface="Arial Black"/>
                        </a:rPr>
                        <a:t>13/10/2022</a:t>
                      </a:r>
                      <a:endParaRPr sz="1000">
                        <a:latin typeface="Arial Black"/>
                        <a:cs typeface="Arial Black"/>
                      </a:endParaRPr>
                    </a:p>
                  </a:txBody>
                  <a:tcPr marL="0" marR="0" marT="9231" marB="0">
                    <a:lnL w="38100">
                      <a:solidFill>
                        <a:srgbClr val="959595"/>
                      </a:solidFill>
                      <a:prstDash val="solid"/>
                    </a:lnL>
                    <a:lnR w="38100">
                      <a:solidFill>
                        <a:srgbClr val="959595"/>
                      </a:solidFill>
                      <a:prstDash val="solid"/>
                    </a:lnR>
                    <a:lnT w="28575">
                      <a:solidFill>
                        <a:srgbClr val="000000"/>
                      </a:solidFill>
                      <a:prstDash val="solid"/>
                    </a:lnT>
                    <a:lnB w="38100">
                      <a:solidFill>
                        <a:srgbClr val="959595"/>
                      </a:solidFill>
                      <a:prstDash val="solid"/>
                    </a:lnB>
                  </a:tcPr>
                </a:tc>
                <a:tc>
                  <a:txBody>
                    <a:bodyPr/>
                    <a:lstStyle/>
                    <a:p>
                      <a:pPr marL="31750">
                        <a:lnSpc>
                          <a:spcPct val="100000"/>
                        </a:lnSpc>
                        <a:spcBef>
                          <a:spcPts val="85"/>
                        </a:spcBef>
                      </a:pPr>
                      <a:r>
                        <a:rPr sz="1000" dirty="0">
                          <a:latin typeface="Arial Black"/>
                          <a:cs typeface="Arial Black"/>
                        </a:rPr>
                        <a:t>Pagam.francobolli</a:t>
                      </a:r>
                      <a:r>
                        <a:rPr sz="1000" spc="-40" dirty="0">
                          <a:latin typeface="Arial Black"/>
                          <a:cs typeface="Arial Black"/>
                        </a:rPr>
                        <a:t> </a:t>
                      </a:r>
                      <a:r>
                        <a:rPr sz="1000" spc="-10" dirty="0">
                          <a:latin typeface="Arial Black"/>
                          <a:cs typeface="Arial Black"/>
                        </a:rPr>
                        <a:t>S.Messa</a:t>
                      </a:r>
                      <a:endParaRPr sz="1000" dirty="0">
                        <a:latin typeface="Arial Black"/>
                        <a:cs typeface="Arial Black"/>
                      </a:endParaRPr>
                    </a:p>
                  </a:txBody>
                  <a:tcPr marL="0" marR="0" marT="9231"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gridSpan="2">
                  <a:txBody>
                    <a:bodyPr/>
                    <a:lstStyle/>
                    <a:p>
                      <a:pPr marL="330200">
                        <a:lnSpc>
                          <a:spcPct val="100000"/>
                        </a:lnSpc>
                        <a:spcBef>
                          <a:spcPts val="85"/>
                        </a:spcBef>
                      </a:pPr>
                      <a:r>
                        <a:rPr sz="1000" spc="-10" dirty="0">
                          <a:solidFill>
                            <a:srgbClr val="FF0000"/>
                          </a:solidFill>
                          <a:latin typeface="Arial Black"/>
                          <a:cs typeface="Arial Black"/>
                        </a:rPr>
                        <a:t>22,80</a:t>
                      </a:r>
                      <a:endParaRPr sz="1000">
                        <a:latin typeface="Arial Black"/>
                        <a:cs typeface="Arial Black"/>
                      </a:endParaRPr>
                    </a:p>
                  </a:txBody>
                  <a:tcPr marL="0" marR="0" marT="9231"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hMerge="1">
                  <a:txBody>
                    <a:bodyPr/>
                    <a:lstStyle/>
                    <a:p>
                      <a:endParaRPr/>
                    </a:p>
                  </a:txBody>
                  <a:tcPr marL="0" marR="0" marT="0" marB="0"/>
                </a:tc>
                <a:tc>
                  <a:txBody>
                    <a:bodyPr/>
                    <a:lstStyle/>
                    <a:p>
                      <a:pPr>
                        <a:lnSpc>
                          <a:spcPct val="100000"/>
                        </a:lnSpc>
                      </a:pPr>
                      <a:endParaRPr sz="110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a:txBody>
                    <a:bodyPr/>
                    <a:lstStyle/>
                    <a:p>
                      <a:pPr marR="21590" algn="r">
                        <a:lnSpc>
                          <a:spcPct val="100000"/>
                        </a:lnSpc>
                        <a:spcBef>
                          <a:spcPts val="155"/>
                        </a:spcBef>
                      </a:pPr>
                      <a:r>
                        <a:rPr sz="1000" spc="-10" dirty="0">
                          <a:latin typeface="Arial Black"/>
                          <a:cs typeface="Arial Black"/>
                        </a:rPr>
                        <a:t>28,13</a:t>
                      </a:r>
                      <a:endParaRPr sz="1000">
                        <a:latin typeface="Arial Black"/>
                        <a:cs typeface="Arial Black"/>
                      </a:endParaRPr>
                    </a:p>
                  </a:txBody>
                  <a:tcPr marL="0" marR="0" marT="16833"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solidFill>
                      <a:srgbClr val="EAEAEA"/>
                    </a:solidFill>
                  </a:tcPr>
                </a:tc>
                <a:extLst>
                  <a:ext uri="{0D108BD9-81ED-4DB2-BD59-A6C34878D82A}">
                    <a16:rowId xmlns:a16="http://schemas.microsoft.com/office/drawing/2014/main" val="10007"/>
                  </a:ext>
                </a:extLst>
              </a:tr>
              <a:tr h="199721">
                <a:tc>
                  <a:txBody>
                    <a:bodyPr/>
                    <a:lstStyle/>
                    <a:p>
                      <a:pPr>
                        <a:lnSpc>
                          <a:spcPct val="100000"/>
                        </a:lnSpc>
                      </a:pPr>
                      <a:endParaRPr sz="110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a:txBody>
                    <a:bodyPr/>
                    <a:lstStyle/>
                    <a:p>
                      <a:pPr>
                        <a:lnSpc>
                          <a:spcPct val="100000"/>
                        </a:lnSpc>
                      </a:pPr>
                      <a:endParaRPr sz="1100" dirty="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gridSpan="2">
                  <a:txBody>
                    <a:bodyPr/>
                    <a:lstStyle/>
                    <a:p>
                      <a:pPr>
                        <a:lnSpc>
                          <a:spcPct val="100000"/>
                        </a:lnSpc>
                      </a:pPr>
                      <a:endParaRPr sz="110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hMerge="1">
                  <a:txBody>
                    <a:bodyPr/>
                    <a:lstStyle/>
                    <a:p>
                      <a:endParaRPr/>
                    </a:p>
                  </a:txBody>
                  <a:tcPr marL="0" marR="0" marT="0" marB="0"/>
                </a:tc>
                <a:tc>
                  <a:txBody>
                    <a:bodyPr/>
                    <a:lstStyle/>
                    <a:p>
                      <a:pPr>
                        <a:lnSpc>
                          <a:spcPct val="100000"/>
                        </a:lnSpc>
                      </a:pPr>
                      <a:endParaRPr sz="110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a:txBody>
                    <a:bodyPr/>
                    <a:lstStyle/>
                    <a:p>
                      <a:pPr>
                        <a:lnSpc>
                          <a:spcPct val="100000"/>
                        </a:lnSpc>
                      </a:pPr>
                      <a:endParaRPr sz="110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solidFill>
                      <a:srgbClr val="EAEAEA"/>
                    </a:solidFill>
                  </a:tcPr>
                </a:tc>
                <a:extLst>
                  <a:ext uri="{0D108BD9-81ED-4DB2-BD59-A6C34878D82A}">
                    <a16:rowId xmlns:a16="http://schemas.microsoft.com/office/drawing/2014/main" val="10008"/>
                  </a:ext>
                </a:extLst>
              </a:tr>
              <a:tr h="239872">
                <a:tc>
                  <a:txBody>
                    <a:bodyPr/>
                    <a:lstStyle/>
                    <a:p>
                      <a:pPr marL="31750">
                        <a:lnSpc>
                          <a:spcPct val="100000"/>
                        </a:lnSpc>
                        <a:spcBef>
                          <a:spcPts val="300"/>
                        </a:spcBef>
                      </a:pPr>
                      <a:r>
                        <a:rPr sz="1000" spc="-10" dirty="0">
                          <a:latin typeface="Arial Black"/>
                          <a:cs typeface="Arial Black"/>
                        </a:rPr>
                        <a:t>31/12/2022</a:t>
                      </a:r>
                      <a:endParaRPr sz="1000">
                        <a:latin typeface="Arial Black"/>
                        <a:cs typeface="Arial Black"/>
                      </a:endParaRPr>
                    </a:p>
                  </a:txBody>
                  <a:tcPr marL="0" marR="0" marT="3258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a:txBody>
                    <a:bodyPr/>
                    <a:lstStyle/>
                    <a:p>
                      <a:pPr marL="31750">
                        <a:lnSpc>
                          <a:spcPct val="100000"/>
                        </a:lnSpc>
                        <a:spcBef>
                          <a:spcPts val="165"/>
                        </a:spcBef>
                      </a:pPr>
                      <a:r>
                        <a:rPr sz="1000" dirty="0">
                          <a:latin typeface="Arial Black"/>
                          <a:cs typeface="Arial Black"/>
                        </a:rPr>
                        <a:t>Saldo</a:t>
                      </a:r>
                      <a:r>
                        <a:rPr sz="1000" spc="-20" dirty="0">
                          <a:latin typeface="Arial Black"/>
                          <a:cs typeface="Arial Black"/>
                        </a:rPr>
                        <a:t> </a:t>
                      </a:r>
                      <a:r>
                        <a:rPr sz="1000" spc="-10" dirty="0">
                          <a:latin typeface="Arial Black"/>
                          <a:cs typeface="Arial Black"/>
                        </a:rPr>
                        <a:t>finale</a:t>
                      </a:r>
                      <a:endParaRPr sz="1000">
                        <a:latin typeface="Arial Black"/>
                        <a:cs typeface="Arial Black"/>
                      </a:endParaRPr>
                    </a:p>
                  </a:txBody>
                  <a:tcPr marL="0" marR="0" marT="17919"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gridSpan="2">
                  <a:txBody>
                    <a:bodyPr/>
                    <a:lstStyle/>
                    <a:p>
                      <a:pPr>
                        <a:lnSpc>
                          <a:spcPct val="100000"/>
                        </a:lnSpc>
                      </a:pPr>
                      <a:endParaRPr sz="110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hMerge="1">
                  <a:txBody>
                    <a:bodyPr/>
                    <a:lstStyle/>
                    <a:p>
                      <a:endParaRPr/>
                    </a:p>
                  </a:txBody>
                  <a:tcPr marL="0" marR="0" marT="0" marB="0"/>
                </a:tc>
                <a:tc>
                  <a:txBody>
                    <a:bodyPr/>
                    <a:lstStyle/>
                    <a:p>
                      <a:pPr>
                        <a:lnSpc>
                          <a:spcPct val="100000"/>
                        </a:lnSpc>
                      </a:pPr>
                      <a:endParaRPr sz="110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a:txBody>
                    <a:bodyPr/>
                    <a:lstStyle/>
                    <a:p>
                      <a:pPr marR="25400" algn="r">
                        <a:lnSpc>
                          <a:spcPct val="100000"/>
                        </a:lnSpc>
                        <a:spcBef>
                          <a:spcPts val="170"/>
                        </a:spcBef>
                      </a:pPr>
                      <a:r>
                        <a:rPr sz="1200" spc="-10" dirty="0">
                          <a:latin typeface="Arial Black"/>
                          <a:cs typeface="Arial Black"/>
                        </a:rPr>
                        <a:t>28,13</a:t>
                      </a:r>
                      <a:endParaRPr sz="1200">
                        <a:latin typeface="Arial Black"/>
                        <a:cs typeface="Arial Black"/>
                      </a:endParaRPr>
                    </a:p>
                  </a:txBody>
                  <a:tcPr marL="0" marR="0" marT="18462"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solidFill>
                      <a:srgbClr val="B4C5E7"/>
                    </a:solidFill>
                  </a:tcPr>
                </a:tc>
                <a:extLst>
                  <a:ext uri="{0D108BD9-81ED-4DB2-BD59-A6C34878D82A}">
                    <a16:rowId xmlns:a16="http://schemas.microsoft.com/office/drawing/2014/main" val="10009"/>
                  </a:ext>
                </a:extLst>
              </a:tr>
              <a:tr h="199721">
                <a:tc>
                  <a:txBody>
                    <a:bodyPr/>
                    <a:lstStyle/>
                    <a:p>
                      <a:pPr>
                        <a:lnSpc>
                          <a:spcPct val="100000"/>
                        </a:lnSpc>
                      </a:pPr>
                      <a:endParaRPr sz="110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a:txBody>
                    <a:bodyPr/>
                    <a:lstStyle/>
                    <a:p>
                      <a:pPr>
                        <a:lnSpc>
                          <a:spcPct val="100000"/>
                        </a:lnSpc>
                      </a:pPr>
                      <a:endParaRPr sz="110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gridSpan="2">
                  <a:txBody>
                    <a:bodyPr/>
                    <a:lstStyle/>
                    <a:p>
                      <a:pPr>
                        <a:lnSpc>
                          <a:spcPct val="100000"/>
                        </a:lnSpc>
                      </a:pPr>
                      <a:endParaRPr sz="110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hMerge="1">
                  <a:txBody>
                    <a:bodyPr/>
                    <a:lstStyle/>
                    <a:p>
                      <a:endParaRPr/>
                    </a:p>
                  </a:txBody>
                  <a:tcPr marL="0" marR="0" marT="0" marB="0"/>
                </a:tc>
                <a:tc>
                  <a:txBody>
                    <a:bodyPr/>
                    <a:lstStyle/>
                    <a:p>
                      <a:pPr>
                        <a:lnSpc>
                          <a:spcPct val="100000"/>
                        </a:lnSpc>
                      </a:pPr>
                      <a:endParaRPr sz="110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a:txBody>
                    <a:bodyPr/>
                    <a:lstStyle/>
                    <a:p>
                      <a:pPr>
                        <a:lnSpc>
                          <a:spcPct val="100000"/>
                        </a:lnSpc>
                      </a:pPr>
                      <a:endParaRPr sz="110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solidFill>
                      <a:srgbClr val="EAEAEA"/>
                    </a:solidFill>
                  </a:tcPr>
                </a:tc>
                <a:extLst>
                  <a:ext uri="{0D108BD9-81ED-4DB2-BD59-A6C34878D82A}">
                    <a16:rowId xmlns:a16="http://schemas.microsoft.com/office/drawing/2014/main" val="10010"/>
                  </a:ext>
                </a:extLst>
              </a:tr>
              <a:tr h="199721">
                <a:tc>
                  <a:txBody>
                    <a:bodyPr/>
                    <a:lstStyle/>
                    <a:p>
                      <a:pPr>
                        <a:lnSpc>
                          <a:spcPct val="100000"/>
                        </a:lnSpc>
                      </a:pPr>
                      <a:endParaRPr sz="110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a:txBody>
                    <a:bodyPr/>
                    <a:lstStyle/>
                    <a:p>
                      <a:pPr>
                        <a:lnSpc>
                          <a:spcPct val="100000"/>
                        </a:lnSpc>
                      </a:pPr>
                      <a:endParaRPr sz="110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gridSpan="2">
                  <a:txBody>
                    <a:bodyPr/>
                    <a:lstStyle/>
                    <a:p>
                      <a:pPr>
                        <a:lnSpc>
                          <a:spcPct val="100000"/>
                        </a:lnSpc>
                      </a:pPr>
                      <a:endParaRPr sz="110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hMerge="1">
                  <a:txBody>
                    <a:bodyPr/>
                    <a:lstStyle/>
                    <a:p>
                      <a:endParaRPr/>
                    </a:p>
                  </a:txBody>
                  <a:tcPr marL="0" marR="0" marT="0" marB="0"/>
                </a:tc>
                <a:tc>
                  <a:txBody>
                    <a:bodyPr/>
                    <a:lstStyle/>
                    <a:p>
                      <a:pPr>
                        <a:lnSpc>
                          <a:spcPct val="100000"/>
                        </a:lnSpc>
                      </a:pPr>
                      <a:endParaRPr sz="110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a:txBody>
                    <a:bodyPr/>
                    <a:lstStyle/>
                    <a:p>
                      <a:pPr>
                        <a:lnSpc>
                          <a:spcPct val="100000"/>
                        </a:lnSpc>
                      </a:pPr>
                      <a:endParaRPr sz="110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solidFill>
                      <a:srgbClr val="EAEAEA"/>
                    </a:solidFill>
                  </a:tcPr>
                </a:tc>
                <a:extLst>
                  <a:ext uri="{0D108BD9-81ED-4DB2-BD59-A6C34878D82A}">
                    <a16:rowId xmlns:a16="http://schemas.microsoft.com/office/drawing/2014/main" val="10011"/>
                  </a:ext>
                </a:extLst>
              </a:tr>
              <a:tr h="199721">
                <a:tc>
                  <a:txBody>
                    <a:bodyPr/>
                    <a:lstStyle/>
                    <a:p>
                      <a:pPr>
                        <a:lnSpc>
                          <a:spcPct val="100000"/>
                        </a:lnSpc>
                      </a:pPr>
                      <a:endParaRPr sz="110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a:txBody>
                    <a:bodyPr/>
                    <a:lstStyle/>
                    <a:p>
                      <a:pPr>
                        <a:lnSpc>
                          <a:spcPct val="100000"/>
                        </a:lnSpc>
                      </a:pPr>
                      <a:endParaRPr sz="1100" dirty="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gridSpan="2">
                  <a:txBody>
                    <a:bodyPr/>
                    <a:lstStyle/>
                    <a:p>
                      <a:pPr>
                        <a:lnSpc>
                          <a:spcPct val="100000"/>
                        </a:lnSpc>
                      </a:pPr>
                      <a:endParaRPr sz="110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hMerge="1">
                  <a:txBody>
                    <a:bodyPr/>
                    <a:lstStyle/>
                    <a:p>
                      <a:endParaRPr/>
                    </a:p>
                  </a:txBody>
                  <a:tcPr marL="0" marR="0" marT="0" marB="0"/>
                </a:tc>
                <a:tc>
                  <a:txBody>
                    <a:bodyPr/>
                    <a:lstStyle/>
                    <a:p>
                      <a:pPr>
                        <a:lnSpc>
                          <a:spcPct val="100000"/>
                        </a:lnSpc>
                      </a:pPr>
                      <a:endParaRPr sz="110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a:txBody>
                    <a:bodyPr/>
                    <a:lstStyle/>
                    <a:p>
                      <a:pPr>
                        <a:lnSpc>
                          <a:spcPct val="100000"/>
                        </a:lnSpc>
                      </a:pPr>
                      <a:endParaRPr sz="110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solidFill>
                      <a:srgbClr val="EAEAEA"/>
                    </a:solidFill>
                  </a:tcPr>
                </a:tc>
                <a:extLst>
                  <a:ext uri="{0D108BD9-81ED-4DB2-BD59-A6C34878D82A}">
                    <a16:rowId xmlns:a16="http://schemas.microsoft.com/office/drawing/2014/main" val="10012"/>
                  </a:ext>
                </a:extLst>
              </a:tr>
              <a:tr h="199721">
                <a:tc>
                  <a:txBody>
                    <a:bodyPr/>
                    <a:lstStyle/>
                    <a:p>
                      <a:pPr>
                        <a:lnSpc>
                          <a:spcPct val="100000"/>
                        </a:lnSpc>
                      </a:pPr>
                      <a:endParaRPr sz="110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a:txBody>
                    <a:bodyPr/>
                    <a:lstStyle/>
                    <a:p>
                      <a:pPr>
                        <a:lnSpc>
                          <a:spcPct val="100000"/>
                        </a:lnSpc>
                      </a:pPr>
                      <a:endParaRPr sz="110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gridSpan="2">
                  <a:txBody>
                    <a:bodyPr/>
                    <a:lstStyle/>
                    <a:p>
                      <a:pPr>
                        <a:lnSpc>
                          <a:spcPct val="100000"/>
                        </a:lnSpc>
                      </a:pPr>
                      <a:endParaRPr sz="110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hMerge="1">
                  <a:txBody>
                    <a:bodyPr/>
                    <a:lstStyle/>
                    <a:p>
                      <a:endParaRPr/>
                    </a:p>
                  </a:txBody>
                  <a:tcPr marL="0" marR="0" marT="0" marB="0"/>
                </a:tc>
                <a:tc>
                  <a:txBody>
                    <a:bodyPr/>
                    <a:lstStyle/>
                    <a:p>
                      <a:pPr>
                        <a:lnSpc>
                          <a:spcPct val="100000"/>
                        </a:lnSpc>
                      </a:pPr>
                      <a:endParaRPr sz="110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a:txBody>
                    <a:bodyPr/>
                    <a:lstStyle/>
                    <a:p>
                      <a:pPr>
                        <a:lnSpc>
                          <a:spcPct val="100000"/>
                        </a:lnSpc>
                      </a:pPr>
                      <a:endParaRPr sz="110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solidFill>
                      <a:srgbClr val="EAEAEA"/>
                    </a:solidFill>
                  </a:tcPr>
                </a:tc>
                <a:extLst>
                  <a:ext uri="{0D108BD9-81ED-4DB2-BD59-A6C34878D82A}">
                    <a16:rowId xmlns:a16="http://schemas.microsoft.com/office/drawing/2014/main" val="10013"/>
                  </a:ext>
                </a:extLst>
              </a:tr>
              <a:tr h="199721">
                <a:tc>
                  <a:txBody>
                    <a:bodyPr/>
                    <a:lstStyle/>
                    <a:p>
                      <a:pPr>
                        <a:lnSpc>
                          <a:spcPct val="100000"/>
                        </a:lnSpc>
                      </a:pPr>
                      <a:endParaRPr sz="110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a:txBody>
                    <a:bodyPr/>
                    <a:lstStyle/>
                    <a:p>
                      <a:pPr>
                        <a:lnSpc>
                          <a:spcPct val="100000"/>
                        </a:lnSpc>
                      </a:pPr>
                      <a:endParaRPr sz="1100" dirty="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gridSpan="2">
                  <a:txBody>
                    <a:bodyPr/>
                    <a:lstStyle/>
                    <a:p>
                      <a:pPr>
                        <a:lnSpc>
                          <a:spcPct val="100000"/>
                        </a:lnSpc>
                      </a:pPr>
                      <a:endParaRPr sz="110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hMerge="1">
                  <a:txBody>
                    <a:bodyPr/>
                    <a:lstStyle/>
                    <a:p>
                      <a:endParaRPr/>
                    </a:p>
                  </a:txBody>
                  <a:tcPr marL="0" marR="0" marT="0" marB="0"/>
                </a:tc>
                <a:tc>
                  <a:txBody>
                    <a:bodyPr/>
                    <a:lstStyle/>
                    <a:p>
                      <a:pPr>
                        <a:lnSpc>
                          <a:spcPct val="100000"/>
                        </a:lnSpc>
                      </a:pPr>
                      <a:endParaRPr sz="110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a:txBody>
                    <a:bodyPr/>
                    <a:lstStyle/>
                    <a:p>
                      <a:pPr>
                        <a:lnSpc>
                          <a:spcPct val="100000"/>
                        </a:lnSpc>
                      </a:pPr>
                      <a:endParaRPr sz="110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solidFill>
                      <a:srgbClr val="EAEAEA"/>
                    </a:solidFill>
                  </a:tcPr>
                </a:tc>
                <a:extLst>
                  <a:ext uri="{0D108BD9-81ED-4DB2-BD59-A6C34878D82A}">
                    <a16:rowId xmlns:a16="http://schemas.microsoft.com/office/drawing/2014/main" val="10014"/>
                  </a:ext>
                </a:extLst>
              </a:tr>
              <a:tr h="199721">
                <a:tc>
                  <a:txBody>
                    <a:bodyPr/>
                    <a:lstStyle/>
                    <a:p>
                      <a:pPr>
                        <a:lnSpc>
                          <a:spcPct val="100000"/>
                        </a:lnSpc>
                      </a:pPr>
                      <a:endParaRPr sz="110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a:txBody>
                    <a:bodyPr/>
                    <a:lstStyle/>
                    <a:p>
                      <a:pPr>
                        <a:lnSpc>
                          <a:spcPct val="100000"/>
                        </a:lnSpc>
                      </a:pPr>
                      <a:endParaRPr sz="110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gridSpan="2">
                  <a:txBody>
                    <a:bodyPr/>
                    <a:lstStyle/>
                    <a:p>
                      <a:pPr>
                        <a:lnSpc>
                          <a:spcPct val="100000"/>
                        </a:lnSpc>
                      </a:pPr>
                      <a:endParaRPr sz="110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hMerge="1">
                  <a:txBody>
                    <a:bodyPr/>
                    <a:lstStyle/>
                    <a:p>
                      <a:endParaRPr/>
                    </a:p>
                  </a:txBody>
                  <a:tcPr marL="0" marR="0" marT="0" marB="0"/>
                </a:tc>
                <a:tc>
                  <a:txBody>
                    <a:bodyPr/>
                    <a:lstStyle/>
                    <a:p>
                      <a:pPr>
                        <a:lnSpc>
                          <a:spcPct val="100000"/>
                        </a:lnSpc>
                      </a:pPr>
                      <a:endParaRPr sz="110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a:txBody>
                    <a:bodyPr/>
                    <a:lstStyle/>
                    <a:p>
                      <a:pPr>
                        <a:lnSpc>
                          <a:spcPct val="100000"/>
                        </a:lnSpc>
                      </a:pPr>
                      <a:endParaRPr sz="110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solidFill>
                      <a:srgbClr val="EAEAEA"/>
                    </a:solidFill>
                  </a:tcPr>
                </a:tc>
                <a:extLst>
                  <a:ext uri="{0D108BD9-81ED-4DB2-BD59-A6C34878D82A}">
                    <a16:rowId xmlns:a16="http://schemas.microsoft.com/office/drawing/2014/main" val="10015"/>
                  </a:ext>
                </a:extLst>
              </a:tr>
              <a:tr h="199721">
                <a:tc>
                  <a:txBody>
                    <a:bodyPr/>
                    <a:lstStyle/>
                    <a:p>
                      <a:pPr>
                        <a:lnSpc>
                          <a:spcPct val="100000"/>
                        </a:lnSpc>
                      </a:pPr>
                      <a:endParaRPr sz="110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a:txBody>
                    <a:bodyPr/>
                    <a:lstStyle/>
                    <a:p>
                      <a:pPr>
                        <a:lnSpc>
                          <a:spcPct val="100000"/>
                        </a:lnSpc>
                      </a:pPr>
                      <a:endParaRPr sz="110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gridSpan="2">
                  <a:txBody>
                    <a:bodyPr/>
                    <a:lstStyle/>
                    <a:p>
                      <a:pPr>
                        <a:lnSpc>
                          <a:spcPct val="100000"/>
                        </a:lnSpc>
                      </a:pPr>
                      <a:endParaRPr sz="110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hMerge="1">
                  <a:txBody>
                    <a:bodyPr/>
                    <a:lstStyle/>
                    <a:p>
                      <a:endParaRPr/>
                    </a:p>
                  </a:txBody>
                  <a:tcPr marL="0" marR="0" marT="0" marB="0"/>
                </a:tc>
                <a:tc>
                  <a:txBody>
                    <a:bodyPr/>
                    <a:lstStyle/>
                    <a:p>
                      <a:pPr>
                        <a:lnSpc>
                          <a:spcPct val="100000"/>
                        </a:lnSpc>
                      </a:pPr>
                      <a:endParaRPr sz="110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a:txBody>
                    <a:bodyPr/>
                    <a:lstStyle/>
                    <a:p>
                      <a:pPr>
                        <a:lnSpc>
                          <a:spcPct val="100000"/>
                        </a:lnSpc>
                      </a:pPr>
                      <a:endParaRPr sz="110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solidFill>
                      <a:srgbClr val="EAEAEA"/>
                    </a:solidFill>
                  </a:tcPr>
                </a:tc>
                <a:extLst>
                  <a:ext uri="{0D108BD9-81ED-4DB2-BD59-A6C34878D82A}">
                    <a16:rowId xmlns:a16="http://schemas.microsoft.com/office/drawing/2014/main" val="10016"/>
                  </a:ext>
                </a:extLst>
              </a:tr>
              <a:tr h="199721">
                <a:tc>
                  <a:txBody>
                    <a:bodyPr/>
                    <a:lstStyle/>
                    <a:p>
                      <a:pPr>
                        <a:lnSpc>
                          <a:spcPct val="100000"/>
                        </a:lnSpc>
                      </a:pPr>
                      <a:endParaRPr sz="110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a:txBody>
                    <a:bodyPr/>
                    <a:lstStyle/>
                    <a:p>
                      <a:pPr>
                        <a:lnSpc>
                          <a:spcPct val="100000"/>
                        </a:lnSpc>
                      </a:pPr>
                      <a:endParaRPr sz="1100" dirty="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gridSpan="2">
                  <a:txBody>
                    <a:bodyPr/>
                    <a:lstStyle/>
                    <a:p>
                      <a:pPr>
                        <a:lnSpc>
                          <a:spcPct val="100000"/>
                        </a:lnSpc>
                      </a:pPr>
                      <a:endParaRPr sz="110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hMerge="1">
                  <a:txBody>
                    <a:bodyPr/>
                    <a:lstStyle/>
                    <a:p>
                      <a:endParaRPr/>
                    </a:p>
                  </a:txBody>
                  <a:tcPr marL="0" marR="0" marT="0" marB="0"/>
                </a:tc>
                <a:tc>
                  <a:txBody>
                    <a:bodyPr/>
                    <a:lstStyle/>
                    <a:p>
                      <a:pPr>
                        <a:lnSpc>
                          <a:spcPct val="100000"/>
                        </a:lnSpc>
                      </a:pPr>
                      <a:endParaRPr sz="110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a:txBody>
                    <a:bodyPr/>
                    <a:lstStyle/>
                    <a:p>
                      <a:pPr>
                        <a:lnSpc>
                          <a:spcPct val="100000"/>
                        </a:lnSpc>
                      </a:pPr>
                      <a:endParaRPr sz="110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solidFill>
                      <a:srgbClr val="EAEAEA"/>
                    </a:solidFill>
                  </a:tcPr>
                </a:tc>
                <a:extLst>
                  <a:ext uri="{0D108BD9-81ED-4DB2-BD59-A6C34878D82A}">
                    <a16:rowId xmlns:a16="http://schemas.microsoft.com/office/drawing/2014/main" val="10017"/>
                  </a:ext>
                </a:extLst>
              </a:tr>
              <a:tr h="383634">
                <a:tc>
                  <a:txBody>
                    <a:bodyPr/>
                    <a:lstStyle/>
                    <a:p>
                      <a:pPr>
                        <a:lnSpc>
                          <a:spcPct val="100000"/>
                        </a:lnSpc>
                      </a:pPr>
                      <a:endParaRPr sz="110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a:txBody>
                    <a:bodyPr/>
                    <a:lstStyle/>
                    <a:p>
                      <a:pPr>
                        <a:lnSpc>
                          <a:spcPct val="100000"/>
                        </a:lnSpc>
                      </a:pPr>
                      <a:endParaRPr sz="1100" dirty="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gridSpan="2">
                  <a:txBody>
                    <a:bodyPr/>
                    <a:lstStyle/>
                    <a:p>
                      <a:pPr>
                        <a:lnSpc>
                          <a:spcPct val="100000"/>
                        </a:lnSpc>
                      </a:pPr>
                      <a:endParaRPr sz="110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hMerge="1">
                  <a:txBody>
                    <a:bodyPr/>
                    <a:lstStyle/>
                    <a:p>
                      <a:endParaRPr/>
                    </a:p>
                  </a:txBody>
                  <a:tcPr marL="0" marR="0" marT="0" marB="0"/>
                </a:tc>
                <a:tc>
                  <a:txBody>
                    <a:bodyPr/>
                    <a:lstStyle/>
                    <a:p>
                      <a:pPr>
                        <a:lnSpc>
                          <a:spcPct val="100000"/>
                        </a:lnSpc>
                      </a:pPr>
                      <a:endParaRPr sz="110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tcPr>
                </a:tc>
                <a:tc>
                  <a:txBody>
                    <a:bodyPr/>
                    <a:lstStyle/>
                    <a:p>
                      <a:pPr>
                        <a:lnSpc>
                          <a:spcPct val="100000"/>
                        </a:lnSpc>
                      </a:pPr>
                      <a:endParaRPr sz="1100" dirty="0">
                        <a:latin typeface="Times New Roman"/>
                        <a:cs typeface="Times New Roman"/>
                      </a:endParaRPr>
                    </a:p>
                  </a:txBody>
                  <a:tcPr marL="0" marR="0" marT="0" marB="0">
                    <a:lnL w="38100">
                      <a:solidFill>
                        <a:srgbClr val="959595"/>
                      </a:solidFill>
                      <a:prstDash val="solid"/>
                    </a:lnL>
                    <a:lnR w="38100">
                      <a:solidFill>
                        <a:srgbClr val="959595"/>
                      </a:solidFill>
                      <a:prstDash val="solid"/>
                    </a:lnR>
                    <a:lnT w="38100">
                      <a:solidFill>
                        <a:srgbClr val="959595"/>
                      </a:solidFill>
                      <a:prstDash val="solid"/>
                    </a:lnT>
                    <a:lnB w="38100">
                      <a:solidFill>
                        <a:srgbClr val="959595"/>
                      </a:solidFill>
                      <a:prstDash val="solid"/>
                    </a:lnB>
                    <a:solidFill>
                      <a:srgbClr val="EAEAEA"/>
                    </a:solidFill>
                  </a:tcPr>
                </a:tc>
                <a:extLst>
                  <a:ext uri="{0D108BD9-81ED-4DB2-BD59-A6C34878D82A}">
                    <a16:rowId xmlns:a16="http://schemas.microsoft.com/office/drawing/2014/main" val="10018"/>
                  </a:ext>
                </a:extLst>
              </a:tr>
            </a:tbl>
          </a:graphicData>
        </a:graphic>
      </p:graphicFrame>
      <p:pic>
        <p:nvPicPr>
          <p:cNvPr id="3" name="Immagine 2">
            <a:extLst>
              <a:ext uri="{FF2B5EF4-FFF2-40B4-BE49-F238E27FC236}">
                <a16:creationId xmlns:a16="http://schemas.microsoft.com/office/drawing/2014/main" id="{66D4870F-2D83-4028-A00D-026E30B22058}"/>
              </a:ext>
            </a:extLst>
          </p:cNvPr>
          <p:cNvPicPr>
            <a:picLocks noChangeAspect="1"/>
          </p:cNvPicPr>
          <p:nvPr/>
        </p:nvPicPr>
        <p:blipFill>
          <a:blip r:embed="rId2"/>
          <a:stretch>
            <a:fillRect/>
          </a:stretch>
        </p:blipFill>
        <p:spPr>
          <a:xfrm>
            <a:off x="5148065" y="1844824"/>
            <a:ext cx="1944216" cy="613401"/>
          </a:xfrm>
          <a:prstGeom prst="rect">
            <a:avLst/>
          </a:prstGeom>
        </p:spPr>
      </p:pic>
      <p:sp>
        <p:nvSpPr>
          <p:cNvPr id="4" name="Titolo 3">
            <a:extLst>
              <a:ext uri="{FF2B5EF4-FFF2-40B4-BE49-F238E27FC236}">
                <a16:creationId xmlns:a16="http://schemas.microsoft.com/office/drawing/2014/main" id="{AFAB393A-4DF0-4129-BE9F-F962B4925767}"/>
              </a:ext>
            </a:extLst>
          </p:cNvPr>
          <p:cNvSpPr>
            <a:spLocks noGrp="1"/>
          </p:cNvSpPr>
          <p:nvPr>
            <p:ph type="title"/>
          </p:nvPr>
        </p:nvSpPr>
        <p:spPr>
          <a:xfrm>
            <a:off x="332576" y="609600"/>
            <a:ext cx="6831712" cy="659160"/>
          </a:xfrm>
        </p:spPr>
        <p:txBody>
          <a:bodyPr>
            <a:noAutofit/>
          </a:bodyPr>
          <a:lstStyle/>
          <a:p>
            <a:r>
              <a:rPr lang="it-IT" sz="4000" b="1" dirty="0">
                <a:solidFill>
                  <a:srgbClr val="006600"/>
                </a:solidFill>
                <a:latin typeface="Arial Black" panose="020B0A04020102020204" pitchFamily="34" charset="0"/>
              </a:rPr>
              <a:t>Rendiconto cassa 2022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800" dirty="0">
                <a:solidFill>
                  <a:srgbClr val="006600"/>
                </a:solidFill>
                <a:latin typeface="Arial Black" pitchFamily="34" charset="0"/>
              </a:rPr>
              <a:t>Commenti</a:t>
            </a:r>
          </a:p>
        </p:txBody>
      </p:sp>
      <p:sp>
        <p:nvSpPr>
          <p:cNvPr id="3" name="Segnaposto contenuto 2"/>
          <p:cNvSpPr>
            <a:spLocks noGrp="1"/>
          </p:cNvSpPr>
          <p:nvPr>
            <p:ph idx="1"/>
          </p:nvPr>
        </p:nvSpPr>
        <p:spPr>
          <a:xfrm>
            <a:off x="467544" y="1898123"/>
            <a:ext cx="6347714" cy="4483205"/>
          </a:xfrm>
        </p:spPr>
        <p:txBody>
          <a:bodyPr>
            <a:normAutofit fontScale="92500" lnSpcReduction="20000"/>
          </a:bodyPr>
          <a:lstStyle/>
          <a:p>
            <a:pPr algn="just"/>
            <a:r>
              <a:rPr lang="it-IT" dirty="0"/>
              <a:t>Il Bilancio del 2022 si è chiuso con un avanzo di esercizio di </a:t>
            </a:r>
            <a:r>
              <a:rPr lang="it-IT" b="1" dirty="0"/>
              <a:t>€ 189,68 </a:t>
            </a:r>
            <a:r>
              <a:rPr lang="it-IT" dirty="0"/>
              <a:t>(lo scorso anno è stato pari a € 361,12), avendo incassato </a:t>
            </a:r>
            <a:r>
              <a:rPr lang="it-IT" b="1" dirty="0"/>
              <a:t>€1941,05 </a:t>
            </a:r>
            <a:r>
              <a:rPr lang="it-IT" dirty="0"/>
              <a:t>e speso </a:t>
            </a:r>
            <a:r>
              <a:rPr lang="it-IT" b="1" dirty="0"/>
              <a:t>€1751,37</a:t>
            </a:r>
            <a:r>
              <a:rPr lang="it-IT" dirty="0"/>
              <a:t>. Sono diminuite un pochino le spese postali, grazie a più colleghi dotati di posta elettronica, mentre le altre spese si sono mantenute su livelli più o meno costanti. Unica spesa, peraltro minima, “straordinaria” l’acquisto di un alimentatore per pc con il quale abbiamo in casa (da soli) riparato il nostro secondo computer che non funzionava più. Sul fronte dei ricavi possiamo dire che sono calate sia le quote che le oblazioni da parte dei Soci, ma c’è la novità del rimborso da parte della SN della quota di spese postali risparmiate per i Soci che hanno scelto di ricevere la rivista “La Nuova Quercia” “on line” e non più cartacea. </a:t>
            </a:r>
          </a:p>
          <a:p>
            <a:pPr algn="just"/>
            <a:r>
              <a:rPr lang="it-IT" dirty="0"/>
              <a:t>L’importo che dobbiamo retrocedere alla SN nel 2023 </a:t>
            </a:r>
            <a:r>
              <a:rPr lang="it-IT" dirty="0" err="1"/>
              <a:t>é</a:t>
            </a:r>
            <a:r>
              <a:rPr lang="it-IT" dirty="0"/>
              <a:t> pari a € 8 per socio in regola e quindi la quota sociale per il prossimo anno rimarrà invariata, anche in attesa di una possibile decisione del Consiglio Nazionale che ha in programma di decidere se unificare le quote per tutti i Gruppi.</a:t>
            </a:r>
            <a:endParaRPr lang="it-IT" sz="2300" dirty="0"/>
          </a:p>
          <a:p>
            <a:pPr algn="just"/>
            <a:endParaRPr lang="it-IT" dirty="0"/>
          </a:p>
          <a:p>
            <a:endParaRPr lang="it-IT" dirty="0"/>
          </a:p>
          <a:p>
            <a:endParaRPr lang="it-IT" dirty="0"/>
          </a:p>
          <a:p>
            <a:endParaRPr lang="it-IT" dirty="0"/>
          </a:p>
        </p:txBody>
      </p:sp>
      <p:pic>
        <p:nvPicPr>
          <p:cNvPr id="4" name="Immagine 3" descr="LogoGruppo.jpg"/>
          <p:cNvPicPr>
            <a:picLocks noChangeAspect="1"/>
          </p:cNvPicPr>
          <p:nvPr/>
        </p:nvPicPr>
        <p:blipFill>
          <a:blip r:embed="rId2" cstate="print"/>
          <a:stretch>
            <a:fillRect/>
          </a:stretch>
        </p:blipFill>
        <p:spPr>
          <a:xfrm>
            <a:off x="7812360" y="116632"/>
            <a:ext cx="1175652" cy="6307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ssolv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ssolve">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CE69A017-68AB-4761-91E0-D8214CC8F17F}"/>
              </a:ext>
            </a:extLst>
          </p:cNvPr>
          <p:cNvSpPr txBox="1"/>
          <p:nvPr/>
        </p:nvSpPr>
        <p:spPr>
          <a:xfrm>
            <a:off x="376518" y="568618"/>
            <a:ext cx="6690870" cy="513986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it-IT" sz="1400" dirty="0"/>
              <a:t>A oggi  20 aprile 2023 hanno versato il canone   </a:t>
            </a:r>
          </a:p>
          <a:p>
            <a:pPr algn="ctr"/>
            <a:r>
              <a:rPr lang="it-IT" sz="1400" b="1" dirty="0">
                <a:solidFill>
                  <a:srgbClr val="FF0000"/>
                </a:solidFill>
              </a:rPr>
              <a:t>101 </a:t>
            </a:r>
            <a:r>
              <a:rPr lang="it-IT" sz="1400" b="1" dirty="0"/>
              <a:t>soci su </a:t>
            </a:r>
            <a:r>
              <a:rPr lang="it-IT" sz="1400" b="1" dirty="0">
                <a:solidFill>
                  <a:srgbClr val="FF0000"/>
                </a:solidFill>
              </a:rPr>
              <a:t>106 </a:t>
            </a:r>
            <a:r>
              <a:rPr lang="it-IT" sz="1400" b="1" dirty="0"/>
              <a:t>(95,23%)</a:t>
            </a:r>
          </a:p>
          <a:p>
            <a:pPr algn="just"/>
            <a:r>
              <a:rPr lang="it-IT" sz="1400" dirty="0"/>
              <a:t>mentre ad es nell’ultimo anno prima dell’avvio del SEPA DD  avevano provveduto al momento dell’Assemblea annuale solo</a:t>
            </a:r>
          </a:p>
          <a:p>
            <a:pPr algn="ctr"/>
            <a:r>
              <a:rPr lang="it-IT" sz="1400" b="1" dirty="0">
                <a:solidFill>
                  <a:srgbClr val="FF0000"/>
                </a:solidFill>
              </a:rPr>
              <a:t>83</a:t>
            </a:r>
            <a:r>
              <a:rPr lang="it-IT" sz="1400" b="1" dirty="0"/>
              <a:t> soci su </a:t>
            </a:r>
            <a:r>
              <a:rPr lang="it-IT" sz="1400" b="1" dirty="0">
                <a:solidFill>
                  <a:srgbClr val="FF0000"/>
                </a:solidFill>
              </a:rPr>
              <a:t>114 </a:t>
            </a:r>
            <a:r>
              <a:rPr lang="it-IT" sz="1400" b="1" dirty="0"/>
              <a:t>(72,8%)</a:t>
            </a:r>
          </a:p>
          <a:p>
            <a:pPr algn="just"/>
            <a:endParaRPr lang="it-IT" sz="1400" b="1" dirty="0"/>
          </a:p>
          <a:p>
            <a:pPr algn="just"/>
            <a:r>
              <a:rPr lang="it-IT" sz="1400" dirty="0"/>
              <a:t>Per questo motivo stiamo cercando di incrementare ancora le adesioni all'addebito automatico del canone secondo la procedura </a:t>
            </a:r>
            <a:r>
              <a:rPr lang="it-IT" sz="1400" b="1" dirty="0" err="1"/>
              <a:t>Sepa</a:t>
            </a:r>
            <a:r>
              <a:rPr lang="it-IT" sz="1400" b="1" dirty="0"/>
              <a:t> Direct </a:t>
            </a:r>
            <a:r>
              <a:rPr lang="it-IT" sz="1400" b="1" dirty="0" err="1"/>
              <a:t>Debit</a:t>
            </a:r>
            <a:r>
              <a:rPr lang="it-IT" sz="1400" dirty="0"/>
              <a:t>.</a:t>
            </a:r>
          </a:p>
          <a:p>
            <a:pPr algn="just"/>
            <a:endParaRPr lang="it-IT" sz="1400" dirty="0"/>
          </a:p>
          <a:p>
            <a:pPr algn="just"/>
            <a:r>
              <a:rPr lang="it-IT" sz="1400" dirty="0"/>
              <a:t>Ancora invitiamo tutti i Soci che non lo avessero ancora fatto a scegliere di ricevere la rivista La Nuova Quercia per posta elettronica in luogo di quella cartacea. Lo si può fare da soli, accedendo </a:t>
            </a:r>
            <a:r>
              <a:rPr lang="it-IT" sz="1400" b="1" dirty="0"/>
              <a:t>all’Area Riservata del sito dell’</a:t>
            </a:r>
            <a:r>
              <a:rPr lang="it-IT" sz="1600" b="1" dirty="0">
                <a:solidFill>
                  <a:srgbClr val="006600"/>
                </a:solidFill>
              </a:rPr>
              <a:t>Unione Pensionati (unipens.org)</a:t>
            </a:r>
          </a:p>
          <a:p>
            <a:pPr algn="just"/>
            <a:r>
              <a:rPr lang="it-IT" sz="1400" dirty="0"/>
              <a:t>per coloro che non avessero mai visitato tale area ricordiamo che devono indicare: </a:t>
            </a:r>
          </a:p>
          <a:p>
            <a:pPr algn="just"/>
            <a:r>
              <a:rPr lang="it-IT" sz="1400" dirty="0"/>
              <a:t>come “username”: </a:t>
            </a:r>
            <a:r>
              <a:rPr lang="it-IT" sz="1400" b="1" dirty="0"/>
              <a:t>il loro indirizzo di posta elettronica</a:t>
            </a:r>
            <a:r>
              <a:rPr lang="it-IT" sz="1400" dirty="0"/>
              <a:t> </a:t>
            </a:r>
          </a:p>
          <a:p>
            <a:pPr algn="just"/>
            <a:r>
              <a:rPr lang="it-IT" sz="1400" dirty="0"/>
              <a:t>come “password”: (da modificare dopo il primo accesso) </a:t>
            </a:r>
            <a:r>
              <a:rPr lang="it-IT" sz="1400" b="1" dirty="0"/>
              <a:t>le iniziali del loro cognome maiuscolo e poi minuscolo – underscore – data di nascita nel formato</a:t>
            </a:r>
            <a:r>
              <a:rPr lang="it-IT" sz="1400" dirty="0"/>
              <a:t> </a:t>
            </a:r>
            <a:r>
              <a:rPr lang="it-IT" sz="1400" b="1" dirty="0" err="1"/>
              <a:t>ddmmyyyy</a:t>
            </a:r>
            <a:r>
              <a:rPr lang="it-IT" sz="1400" b="1" dirty="0"/>
              <a:t> </a:t>
            </a:r>
            <a:r>
              <a:rPr lang="it-IT" sz="1400" dirty="0"/>
              <a:t> (es Mario Rossi nato il 10 febbraio 1950 – </a:t>
            </a:r>
            <a:r>
              <a:rPr lang="it-IT" sz="1400" b="1" dirty="0"/>
              <a:t>Rr_10021950</a:t>
            </a:r>
            <a:r>
              <a:rPr lang="it-IT" sz="1400" dirty="0"/>
              <a:t>)</a:t>
            </a:r>
          </a:p>
          <a:p>
            <a:pPr algn="just"/>
            <a:r>
              <a:rPr lang="it-IT" sz="1400" dirty="0"/>
              <a:t>oppure inviando una mail con indicata la loro scelta per “La Nuova Quercia” on line a </a:t>
            </a:r>
            <a:r>
              <a:rPr lang="it-IT" b="1" u="sng" dirty="0">
                <a:solidFill>
                  <a:srgbClr val="006600"/>
                </a:solidFill>
                <a:hlinkClick r:id="rId2">
                  <a:extLst>
                    <a:ext uri="{A12FA001-AC4F-418D-AE19-62706E023703}">
                      <ahyp:hlinkClr xmlns:ahyp="http://schemas.microsoft.com/office/drawing/2018/hyperlinkcolor" val="tx"/>
                    </a:ext>
                  </a:extLst>
                </a:hlinkClick>
              </a:rPr>
              <a:t>unipenstrieste@gmail.com</a:t>
            </a:r>
            <a:r>
              <a:rPr lang="it-IT" b="1" dirty="0"/>
              <a:t>.</a:t>
            </a:r>
            <a:endParaRPr lang="it-IT" dirty="0"/>
          </a:p>
          <a:p>
            <a:pPr algn="just"/>
            <a:endParaRPr lang="it-IT" sz="1400" dirty="0"/>
          </a:p>
          <a:p>
            <a:pPr algn="just"/>
            <a:endParaRPr lang="it-IT" sz="1400" dirty="0"/>
          </a:p>
        </p:txBody>
      </p:sp>
      <p:pic>
        <p:nvPicPr>
          <p:cNvPr id="6" name="Immagine 5" descr="LogoGruppo.jpg">
            <a:extLst>
              <a:ext uri="{FF2B5EF4-FFF2-40B4-BE49-F238E27FC236}">
                <a16:creationId xmlns:a16="http://schemas.microsoft.com/office/drawing/2014/main" id="{977BDBAD-C44A-4F1B-A3DE-13C91D9267C9}"/>
              </a:ext>
            </a:extLst>
          </p:cNvPr>
          <p:cNvPicPr>
            <a:picLocks noChangeAspect="1"/>
          </p:cNvPicPr>
          <p:nvPr/>
        </p:nvPicPr>
        <p:blipFill>
          <a:blip r:embed="rId3" cstate="print"/>
          <a:stretch>
            <a:fillRect/>
          </a:stretch>
        </p:blipFill>
        <p:spPr>
          <a:xfrm>
            <a:off x="7812360" y="116632"/>
            <a:ext cx="1175652" cy="630757"/>
          </a:xfrm>
          <a:prstGeom prst="rect">
            <a:avLst/>
          </a:prstGeom>
        </p:spPr>
      </p:pic>
    </p:spTree>
    <p:extLst>
      <p:ext uri="{BB962C8B-B14F-4D97-AF65-F5344CB8AC3E}">
        <p14:creationId xmlns:p14="http://schemas.microsoft.com/office/powerpoint/2010/main" val="3773991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4294967295"/>
          </p:nvPr>
        </p:nvSpPr>
        <p:spPr>
          <a:xfrm>
            <a:off x="0" y="332657"/>
            <a:ext cx="6624638" cy="6188794"/>
          </a:xfrm>
        </p:spPr>
        <p:txBody>
          <a:bodyPr vert="horz" lIns="91440" tIns="45720" rIns="91440" bIns="45720" rtlCol="0" anchor="t">
            <a:normAutofit/>
          </a:bodyPr>
          <a:lstStyle/>
          <a:p>
            <a:pPr algn="just"/>
            <a:r>
              <a:rPr lang="it-IT" sz="1600" dirty="0"/>
              <a:t>La situazione soci rimane poco lusinghiera, anzi rispetto allo scorso anno possiamo affermare che è decisamente peggiorata. Oltre alle “cause naturali” purtroppo accentuatesi durante la passata pandemia, anche la capitalizzazione della rendita, scelta effettuata da molti nostri colleghi, non ha invogliato certo tutti al rinnovo dell’associazione. Nel 2022 di questi tempi avevamo 112 soci, di cui solo 102 (sono stati 109 a fine anno) in regola con il canone, ad oggi ne contiamo </a:t>
            </a:r>
            <a:r>
              <a:rPr lang="it-IT" sz="1600" b="1" dirty="0"/>
              <a:t>106</a:t>
            </a:r>
            <a:r>
              <a:rPr lang="it-IT" sz="1600" dirty="0"/>
              <a:t> di cui solo </a:t>
            </a:r>
            <a:r>
              <a:rPr lang="it-IT" sz="1600" b="1" dirty="0">
                <a:solidFill>
                  <a:srgbClr val="FF0000"/>
                </a:solidFill>
              </a:rPr>
              <a:t>101</a:t>
            </a:r>
            <a:r>
              <a:rPr lang="it-IT" sz="1600" dirty="0"/>
              <a:t> in regola, ovviamente proveremo ancora a contattare i morosi per tentare di recuperare il rapporto.</a:t>
            </a:r>
          </a:p>
          <a:p>
            <a:pPr algn="just"/>
            <a:r>
              <a:rPr lang="it-IT" sz="1600" dirty="0"/>
              <a:t>Rimane purtroppo sempre difficile reclutare nuovi affiliati anche perché il Fondo non ci fornisce più alcun dato sui nuovi pensionati e/o esodati. Non resta che puntare su una </a:t>
            </a:r>
            <a:r>
              <a:rPr lang="it-IT" sz="1600" b="1" dirty="0"/>
              <a:t>caparbia azione di</a:t>
            </a:r>
            <a:r>
              <a:rPr lang="it-IT" sz="1600" dirty="0"/>
              <a:t> </a:t>
            </a:r>
            <a:r>
              <a:rPr lang="it-IT" sz="1600" b="1" dirty="0">
                <a:solidFill>
                  <a:srgbClr val="FF0000"/>
                </a:solidFill>
              </a:rPr>
              <a:t>proselitismo</a:t>
            </a:r>
            <a:r>
              <a:rPr lang="it-IT" sz="1600" dirty="0"/>
              <a:t>, alla quale invitiamo tutti voi a contribuire</a:t>
            </a:r>
            <a:r>
              <a:rPr lang="it-IT" sz="1200" dirty="0"/>
              <a:t>,            </a:t>
            </a:r>
          </a:p>
        </p:txBody>
      </p:sp>
      <p:pic>
        <p:nvPicPr>
          <p:cNvPr id="4" name="Immagine 3" descr="LogoGruppo.jpg"/>
          <p:cNvPicPr>
            <a:picLocks noChangeAspect="1"/>
          </p:cNvPicPr>
          <p:nvPr/>
        </p:nvPicPr>
        <p:blipFill>
          <a:blip r:embed="rId2" cstate="print"/>
          <a:stretch>
            <a:fillRect/>
          </a:stretch>
        </p:blipFill>
        <p:spPr>
          <a:xfrm>
            <a:off x="7812360" y="116632"/>
            <a:ext cx="1175652" cy="630757"/>
          </a:xfrm>
          <a:prstGeom prst="rect">
            <a:avLst/>
          </a:prstGeom>
        </p:spPr>
      </p:pic>
      <p:graphicFrame>
        <p:nvGraphicFramePr>
          <p:cNvPr id="5" name="Tabella 4"/>
          <p:cNvGraphicFramePr>
            <a:graphicFrameLocks noGrp="1"/>
          </p:cNvGraphicFramePr>
          <p:nvPr>
            <p:extLst>
              <p:ext uri="{D42A27DB-BD31-4B8C-83A1-F6EECF244321}">
                <p14:modId xmlns:p14="http://schemas.microsoft.com/office/powerpoint/2010/main" val="3893798658"/>
              </p:ext>
            </p:extLst>
          </p:nvPr>
        </p:nvGraphicFramePr>
        <p:xfrm>
          <a:off x="467544" y="4005064"/>
          <a:ext cx="6048672" cy="2646120"/>
        </p:xfrm>
        <a:graphic>
          <a:graphicData uri="http://schemas.openxmlformats.org/drawingml/2006/table">
            <a:tbl>
              <a:tblPr firstRow="1" bandRow="1">
                <a:tableStyleId>{5C22544A-7EE6-4342-B048-85BDC9FD1C3A}</a:tableStyleId>
              </a:tblPr>
              <a:tblGrid>
                <a:gridCol w="1066527">
                  <a:extLst>
                    <a:ext uri="{9D8B030D-6E8A-4147-A177-3AD203B41FA5}">
                      <a16:colId xmlns:a16="http://schemas.microsoft.com/office/drawing/2014/main" val="20000"/>
                    </a:ext>
                  </a:extLst>
                </a:gridCol>
                <a:gridCol w="996429">
                  <a:extLst>
                    <a:ext uri="{9D8B030D-6E8A-4147-A177-3AD203B41FA5}">
                      <a16:colId xmlns:a16="http://schemas.microsoft.com/office/drawing/2014/main" val="20001"/>
                    </a:ext>
                  </a:extLst>
                </a:gridCol>
                <a:gridCol w="996429">
                  <a:extLst>
                    <a:ext uri="{9D8B030D-6E8A-4147-A177-3AD203B41FA5}">
                      <a16:colId xmlns:a16="http://schemas.microsoft.com/office/drawing/2014/main" val="20002"/>
                    </a:ext>
                  </a:extLst>
                </a:gridCol>
                <a:gridCol w="996429">
                  <a:extLst>
                    <a:ext uri="{9D8B030D-6E8A-4147-A177-3AD203B41FA5}">
                      <a16:colId xmlns:a16="http://schemas.microsoft.com/office/drawing/2014/main" val="20003"/>
                    </a:ext>
                  </a:extLst>
                </a:gridCol>
                <a:gridCol w="996429">
                  <a:extLst>
                    <a:ext uri="{9D8B030D-6E8A-4147-A177-3AD203B41FA5}">
                      <a16:colId xmlns:a16="http://schemas.microsoft.com/office/drawing/2014/main" val="20004"/>
                    </a:ext>
                  </a:extLst>
                </a:gridCol>
                <a:gridCol w="996429">
                  <a:extLst>
                    <a:ext uri="{9D8B030D-6E8A-4147-A177-3AD203B41FA5}">
                      <a16:colId xmlns:a16="http://schemas.microsoft.com/office/drawing/2014/main" val="20005"/>
                    </a:ext>
                  </a:extLst>
                </a:gridCol>
              </a:tblGrid>
              <a:tr h="502880">
                <a:tc>
                  <a:txBody>
                    <a:bodyPr/>
                    <a:lstStyle/>
                    <a:p>
                      <a:pPr algn="just"/>
                      <a:r>
                        <a:rPr lang="it-IT" sz="2400" baseline="0" dirty="0">
                          <a:solidFill>
                            <a:srgbClr val="FF0000"/>
                          </a:solidFill>
                        </a:rPr>
                        <a:t>ANNO</a:t>
                      </a:r>
                    </a:p>
                  </a:txBody>
                  <a:tcPr anchor="ctr">
                    <a:solidFill>
                      <a:srgbClr val="92D05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it-IT" sz="2400" baseline="0" dirty="0">
                        <a:solidFill>
                          <a:srgbClr val="FF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it-IT" sz="2400" baseline="0" dirty="0">
                          <a:solidFill>
                            <a:srgbClr val="FF0000"/>
                          </a:solidFill>
                        </a:rPr>
                        <a:t>2018</a:t>
                      </a:r>
                    </a:p>
                    <a:p>
                      <a:endParaRPr lang="it-IT" sz="2400" baseline="0" dirty="0">
                        <a:solidFill>
                          <a:srgbClr val="FF0000"/>
                        </a:solidFill>
                      </a:endParaRPr>
                    </a:p>
                  </a:txBody>
                  <a:tcPr anchor="b" anchorCtr="1">
                    <a:solidFill>
                      <a:schemeClr val="accent1">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2400" baseline="0" dirty="0">
                          <a:solidFill>
                            <a:srgbClr val="FF0000"/>
                          </a:solidFill>
                        </a:rPr>
                        <a:t>2019</a:t>
                      </a:r>
                    </a:p>
                    <a:p>
                      <a:endParaRPr lang="it-IT" sz="2400" baseline="0" dirty="0">
                        <a:solidFill>
                          <a:srgbClr val="FF0000"/>
                        </a:solidFill>
                      </a:endParaRPr>
                    </a:p>
                  </a:txBody>
                  <a:tcPr anchor="b" anchorCtr="1">
                    <a:solidFill>
                      <a:schemeClr val="accent1">
                        <a:lumMod val="60000"/>
                        <a:lumOff val="40000"/>
                      </a:schemeClr>
                    </a:solidFill>
                  </a:tcPr>
                </a:tc>
                <a:tc>
                  <a:txBody>
                    <a:bodyPr/>
                    <a:lstStyle/>
                    <a:p>
                      <a:r>
                        <a:rPr lang="it-IT" sz="2400" baseline="0" dirty="0">
                          <a:solidFill>
                            <a:srgbClr val="FF0000"/>
                          </a:solidFill>
                        </a:rPr>
                        <a:t>2020</a:t>
                      </a:r>
                    </a:p>
                  </a:txBody>
                  <a:tcPr anchor="ctr" anchorCtr="1">
                    <a:solidFill>
                      <a:schemeClr val="accent1">
                        <a:lumMod val="60000"/>
                        <a:lumOff val="40000"/>
                      </a:schemeClr>
                    </a:solidFill>
                  </a:tcPr>
                </a:tc>
                <a:tc>
                  <a:txBody>
                    <a:bodyPr/>
                    <a:lstStyle/>
                    <a:p>
                      <a:r>
                        <a:rPr lang="it-IT" sz="2400" baseline="0" dirty="0">
                          <a:solidFill>
                            <a:srgbClr val="FF0000"/>
                          </a:solidFill>
                        </a:rPr>
                        <a:t>2021</a:t>
                      </a:r>
                    </a:p>
                  </a:txBody>
                  <a:tcPr anchor="ctr" anchorCtr="1">
                    <a:solidFill>
                      <a:schemeClr val="accent1">
                        <a:lumMod val="60000"/>
                        <a:lumOff val="40000"/>
                      </a:schemeClr>
                    </a:solidFill>
                  </a:tcPr>
                </a:tc>
                <a:tc>
                  <a:txBody>
                    <a:bodyPr/>
                    <a:lstStyle/>
                    <a:p>
                      <a:r>
                        <a:rPr lang="it-IT" sz="2400" baseline="0" dirty="0">
                          <a:solidFill>
                            <a:srgbClr val="FF0000"/>
                          </a:solidFill>
                        </a:rPr>
                        <a:t>2022</a:t>
                      </a:r>
                    </a:p>
                  </a:txBody>
                  <a:tcPr anchor="ctr" anchorCtr="1">
                    <a:solidFill>
                      <a:schemeClr val="accent1">
                        <a:lumMod val="60000"/>
                        <a:lumOff val="40000"/>
                      </a:schemeClr>
                    </a:solidFill>
                  </a:tcPr>
                </a:tc>
                <a:extLst>
                  <a:ext uri="{0D108BD9-81ED-4DB2-BD59-A6C34878D82A}">
                    <a16:rowId xmlns:a16="http://schemas.microsoft.com/office/drawing/2014/main" val="10000"/>
                  </a:ext>
                </a:extLst>
              </a:tr>
              <a:tr h="799054">
                <a:tc>
                  <a:txBody>
                    <a:bodyPr/>
                    <a:lstStyle/>
                    <a:p>
                      <a:pPr algn="just"/>
                      <a:r>
                        <a:rPr lang="it-IT" sz="1200" b="1" dirty="0"/>
                        <a:t>Cessati</a:t>
                      </a:r>
                    </a:p>
                  </a:txBody>
                  <a:tcPr anchor="ctr">
                    <a:solidFill>
                      <a:srgbClr val="92D050"/>
                    </a:solidFill>
                  </a:tcPr>
                </a:tc>
                <a:tc>
                  <a:txBody>
                    <a:bodyPr/>
                    <a:lstStyle/>
                    <a:p>
                      <a:r>
                        <a:rPr lang="it-IT" sz="2400" b="1" dirty="0"/>
                        <a:t>4</a:t>
                      </a:r>
                    </a:p>
                  </a:txBody>
                  <a:tcPr anchor="ctr"/>
                </a:tc>
                <a:tc>
                  <a:txBody>
                    <a:bodyPr/>
                    <a:lstStyle/>
                    <a:p>
                      <a:r>
                        <a:rPr lang="it-IT" sz="2400" b="1" dirty="0"/>
                        <a:t>4</a:t>
                      </a:r>
                    </a:p>
                  </a:txBody>
                  <a:tcPr anchor="ctr"/>
                </a:tc>
                <a:tc>
                  <a:txBody>
                    <a:bodyPr/>
                    <a:lstStyle/>
                    <a:p>
                      <a:r>
                        <a:rPr lang="it-IT" sz="2400" b="1" dirty="0"/>
                        <a:t>9</a:t>
                      </a:r>
                    </a:p>
                  </a:txBody>
                  <a:tcPr anchor="ctr"/>
                </a:tc>
                <a:tc>
                  <a:txBody>
                    <a:bodyPr/>
                    <a:lstStyle/>
                    <a:p>
                      <a:r>
                        <a:rPr lang="it-IT" sz="2400" b="1" dirty="0"/>
                        <a:t>12</a:t>
                      </a:r>
                    </a:p>
                  </a:txBody>
                  <a:tcPr anchor="ctr"/>
                </a:tc>
                <a:tc>
                  <a:txBody>
                    <a:bodyPr/>
                    <a:lstStyle/>
                    <a:p>
                      <a:r>
                        <a:rPr lang="it-IT" sz="2400" b="1" dirty="0"/>
                        <a:t>8</a:t>
                      </a:r>
                    </a:p>
                  </a:txBody>
                  <a:tcPr anchor="ctr"/>
                </a:tc>
                <a:extLst>
                  <a:ext uri="{0D108BD9-81ED-4DB2-BD59-A6C34878D82A}">
                    <a16:rowId xmlns:a16="http://schemas.microsoft.com/office/drawing/2014/main" val="10001"/>
                  </a:ext>
                </a:extLst>
              </a:tr>
              <a:tr h="658346">
                <a:tc>
                  <a:txBody>
                    <a:bodyPr/>
                    <a:lstStyle/>
                    <a:p>
                      <a:pPr algn="just"/>
                      <a:r>
                        <a:rPr lang="it-IT" sz="1200" b="1" dirty="0"/>
                        <a:t>Nuovi</a:t>
                      </a:r>
                      <a:r>
                        <a:rPr lang="it-IT" sz="1200" b="1" baseline="0" dirty="0"/>
                        <a:t> soci</a:t>
                      </a:r>
                      <a:endParaRPr lang="it-IT" sz="1200" b="1" dirty="0"/>
                    </a:p>
                  </a:txBody>
                  <a:tcPr anchor="ctr">
                    <a:solidFill>
                      <a:srgbClr val="92D050"/>
                    </a:solidFill>
                  </a:tcPr>
                </a:tc>
                <a:tc>
                  <a:txBody>
                    <a:bodyPr/>
                    <a:lstStyle/>
                    <a:p>
                      <a:r>
                        <a:rPr lang="it-IT" sz="2400" b="1" dirty="0"/>
                        <a:t>8</a:t>
                      </a:r>
                    </a:p>
                  </a:txBody>
                  <a:tcPr anchor="ctr"/>
                </a:tc>
                <a:tc>
                  <a:txBody>
                    <a:bodyPr/>
                    <a:lstStyle/>
                    <a:p>
                      <a:r>
                        <a:rPr lang="it-IT" sz="2400" b="1" dirty="0"/>
                        <a:t>3</a:t>
                      </a:r>
                    </a:p>
                  </a:txBody>
                  <a:tcPr anchor="ctr"/>
                </a:tc>
                <a:tc>
                  <a:txBody>
                    <a:bodyPr/>
                    <a:lstStyle/>
                    <a:p>
                      <a:r>
                        <a:rPr lang="it-IT" sz="2400" b="1" dirty="0"/>
                        <a:t>6</a:t>
                      </a:r>
                    </a:p>
                  </a:txBody>
                  <a:tcPr anchor="ctr"/>
                </a:tc>
                <a:tc>
                  <a:txBody>
                    <a:bodyPr/>
                    <a:lstStyle/>
                    <a:p>
                      <a:r>
                        <a:rPr lang="it-IT" sz="2400" b="1" dirty="0">
                          <a:solidFill>
                            <a:schemeClr val="tx1"/>
                          </a:solidFill>
                        </a:rPr>
                        <a:t>8</a:t>
                      </a:r>
                    </a:p>
                  </a:txBody>
                  <a:tcPr anchor="ctr"/>
                </a:tc>
                <a:tc>
                  <a:txBody>
                    <a:bodyPr/>
                    <a:lstStyle/>
                    <a:p>
                      <a:pPr lvl="0">
                        <a:buNone/>
                      </a:pPr>
                      <a:r>
                        <a:rPr lang="it-IT" sz="2400" b="1" dirty="0">
                          <a:solidFill>
                            <a:schemeClr val="tx1"/>
                          </a:solidFill>
                        </a:rPr>
                        <a:t>5</a:t>
                      </a:r>
                    </a:p>
                  </a:txBody>
                  <a:tcPr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4294967295"/>
          </p:nvPr>
        </p:nvSpPr>
        <p:spPr>
          <a:xfrm>
            <a:off x="467544" y="620689"/>
            <a:ext cx="6588894" cy="5965850"/>
          </a:xfrm>
        </p:spPr>
        <p:txBody>
          <a:bodyPr>
            <a:noAutofit/>
          </a:bodyPr>
          <a:lstStyle/>
          <a:p>
            <a:pPr marL="0" algn="just">
              <a:buNone/>
            </a:pPr>
            <a:r>
              <a:rPr lang="it-IT" sz="1600" dirty="0">
                <a:solidFill>
                  <a:srgbClr val="000000"/>
                </a:solidFill>
                <a:latin typeface="Trebuchet MS" pitchFamily="34" charset="0"/>
                <a:cs typeface="Arial" panose="020B0604020202020204" pitchFamily="34" charset="0"/>
              </a:rPr>
              <a:t>Nel 2022 abbiamo avuto 5 nuovi soci, ma ben 3 derivano dall’accordo nazionale con  un’associazione di colleghi ex Banco di Roma e quindi solo 2 nostri colleghi si sono iscritti.</a:t>
            </a:r>
          </a:p>
          <a:p>
            <a:pPr marL="0" algn="just">
              <a:buNone/>
            </a:pPr>
            <a:r>
              <a:rPr lang="it-IT" sz="1600" dirty="0">
                <a:solidFill>
                  <a:srgbClr val="000000"/>
                </a:solidFill>
                <a:latin typeface="Trebuchet MS" pitchFamily="34" charset="0"/>
                <a:cs typeface="Arial" panose="020B0604020202020204" pitchFamily="34" charset="0"/>
              </a:rPr>
              <a:t>Degli otto cessati:</a:t>
            </a:r>
          </a:p>
          <a:p>
            <a:pPr marL="0" algn="just"/>
            <a:r>
              <a:rPr lang="it-IT" sz="1600" dirty="0">
                <a:solidFill>
                  <a:srgbClr val="000000"/>
                </a:solidFill>
                <a:latin typeface="Trebuchet MS" pitchFamily="34" charset="0"/>
                <a:cs typeface="Arial" panose="020B0604020202020204" pitchFamily="34" charset="0"/>
              </a:rPr>
              <a:t>2 purtroppo per «cause naturali»</a:t>
            </a:r>
          </a:p>
          <a:p>
            <a:pPr marL="0" algn="just"/>
            <a:r>
              <a:rPr lang="it-IT" sz="1600" dirty="0">
                <a:solidFill>
                  <a:srgbClr val="000000"/>
                </a:solidFill>
                <a:latin typeface="Trebuchet MS" pitchFamily="34" charset="0"/>
                <a:cs typeface="Arial" panose="020B0604020202020204" pitchFamily="34" charset="0"/>
              </a:rPr>
              <a:t>4 per morosità</a:t>
            </a:r>
          </a:p>
          <a:p>
            <a:pPr marL="0" algn="just"/>
            <a:r>
              <a:rPr lang="it-IT" sz="1600" dirty="0">
                <a:solidFill>
                  <a:srgbClr val="000000"/>
                </a:solidFill>
                <a:latin typeface="Trebuchet MS" pitchFamily="34" charset="0"/>
                <a:cs typeface="Arial" panose="020B0604020202020204" pitchFamily="34" charset="0"/>
              </a:rPr>
              <a:t>2 per dimissioni causa capitalizzazione</a:t>
            </a:r>
          </a:p>
          <a:p>
            <a:pPr marL="0" algn="just"/>
            <a:endParaRPr lang="it-IT" sz="1600" dirty="0">
              <a:solidFill>
                <a:srgbClr val="000000"/>
              </a:solidFill>
              <a:latin typeface="Trebuchet MS" pitchFamily="34" charset="0"/>
              <a:cs typeface="Arial" panose="020B0604020202020204" pitchFamily="34" charset="0"/>
            </a:endParaRPr>
          </a:p>
          <a:p>
            <a:pPr marL="0" indent="0" algn="just">
              <a:buNone/>
            </a:pPr>
            <a:r>
              <a:rPr lang="it-IT" sz="1600" dirty="0">
                <a:solidFill>
                  <a:srgbClr val="000000"/>
                </a:solidFill>
                <a:latin typeface="Trebuchet MS" pitchFamily="34" charset="0"/>
                <a:cs typeface="Arial" panose="020B0604020202020204" pitchFamily="34" charset="0"/>
              </a:rPr>
              <a:t>Nel 2023 non abbiamo, ad oggi, alcun nuovo iscritto, contro un abbandono per dimissioni volontarie, anche queste motivate con la capitalizzazione della pensione del Fondo.</a:t>
            </a:r>
          </a:p>
          <a:p>
            <a:pPr marL="0" indent="0" algn="just">
              <a:buNone/>
            </a:pPr>
            <a:r>
              <a:rPr lang="it-IT" sz="1600" dirty="0" err="1">
                <a:solidFill>
                  <a:srgbClr val="000000"/>
                </a:solidFill>
                <a:latin typeface="Trebuchet MS" pitchFamily="34" charset="0"/>
                <a:cs typeface="Arial" panose="020B0604020202020204" pitchFamily="34" charset="0"/>
              </a:rPr>
              <a:t>Impegnamoci</a:t>
            </a:r>
            <a:r>
              <a:rPr lang="it-IT" sz="1600" dirty="0">
                <a:solidFill>
                  <a:srgbClr val="000000"/>
                </a:solidFill>
                <a:latin typeface="Trebuchet MS" pitchFamily="34" charset="0"/>
                <a:cs typeface="Arial" panose="020B0604020202020204" pitchFamily="34" charset="0"/>
              </a:rPr>
              <a:t> tutti ad intercettare i nuovi esodati e/o pensionati per consentire a questa Associazione di continuare il suo percorso.</a:t>
            </a:r>
          </a:p>
        </p:txBody>
      </p:sp>
      <p:pic>
        <p:nvPicPr>
          <p:cNvPr id="4" name="Immagine 3" descr="LogoGruppo.jpg"/>
          <p:cNvPicPr>
            <a:picLocks noChangeAspect="1"/>
          </p:cNvPicPr>
          <p:nvPr/>
        </p:nvPicPr>
        <p:blipFill>
          <a:blip r:embed="rId2" cstate="print"/>
          <a:stretch>
            <a:fillRect/>
          </a:stretch>
        </p:blipFill>
        <p:spPr>
          <a:xfrm>
            <a:off x="7812360" y="116632"/>
            <a:ext cx="1175652" cy="630757"/>
          </a:xfrm>
          <a:prstGeom prst="rect">
            <a:avLst/>
          </a:prstGeom>
        </p:spPr>
      </p:pic>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023" y="899570"/>
            <a:ext cx="1076325" cy="8953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274638"/>
            <a:ext cx="8424936" cy="1143000"/>
          </a:xfrm>
        </p:spPr>
        <p:txBody>
          <a:bodyPr>
            <a:normAutofit fontScale="90000"/>
          </a:bodyPr>
          <a:lstStyle/>
          <a:p>
            <a:r>
              <a:rPr lang="it-IT" sz="3600" b="1" dirty="0">
                <a:solidFill>
                  <a:srgbClr val="006600"/>
                </a:solidFill>
                <a:latin typeface="Arial Black" pitchFamily="34" charset="0"/>
                <a:cs typeface="Arial" panose="020B0604020202020204" pitchFamily="34" charset="0"/>
              </a:rPr>
              <a:t>BRINDISI AUGURALE NATALIZIO</a:t>
            </a:r>
            <a:br>
              <a:rPr lang="it-IT" sz="3600" b="1" dirty="0">
                <a:solidFill>
                  <a:srgbClr val="006600"/>
                </a:solidFill>
                <a:latin typeface="Arial Black" pitchFamily="34" charset="0"/>
                <a:cs typeface="Arial" panose="020B0604020202020204" pitchFamily="34" charset="0"/>
              </a:rPr>
            </a:br>
            <a:r>
              <a:rPr lang="it-IT" sz="3600" b="1" dirty="0">
                <a:solidFill>
                  <a:srgbClr val="006600"/>
                </a:solidFill>
                <a:latin typeface="Arial Black" pitchFamily="34" charset="0"/>
                <a:cs typeface="Arial" panose="020B0604020202020204" pitchFamily="34" charset="0"/>
              </a:rPr>
              <a:t>     </a:t>
            </a:r>
            <a:r>
              <a:rPr lang="it-IT" sz="3600" dirty="0">
                <a:solidFill>
                  <a:srgbClr val="006600"/>
                </a:solidFill>
                <a:latin typeface="Arial Black" pitchFamily="34" charset="0"/>
                <a:cs typeface="Arial" panose="020B0604020202020204" pitchFamily="34" charset="0"/>
              </a:rPr>
              <a:t>15 dicembre 2022</a:t>
            </a:r>
            <a:endParaRPr lang="it-IT" sz="3600" dirty="0">
              <a:solidFill>
                <a:srgbClr val="006600"/>
              </a:solidFill>
              <a:latin typeface="Arial Black" pitchFamily="34" charset="0"/>
            </a:endParaRPr>
          </a:p>
        </p:txBody>
      </p:sp>
      <p:pic>
        <p:nvPicPr>
          <p:cNvPr id="8" name="Segnaposto contenuto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6" y="1383771"/>
            <a:ext cx="3717757" cy="2477277"/>
          </a:xfrm>
        </p:spPr>
      </p:pic>
      <p:pic>
        <p:nvPicPr>
          <p:cNvPr id="5" name="Immagine 4" descr="LogoGruppo.jpg"/>
          <p:cNvPicPr>
            <a:picLocks noChangeAspect="1"/>
          </p:cNvPicPr>
          <p:nvPr/>
        </p:nvPicPr>
        <p:blipFill>
          <a:blip r:embed="rId3" cstate="print"/>
          <a:stretch>
            <a:fillRect/>
          </a:stretch>
        </p:blipFill>
        <p:spPr>
          <a:xfrm>
            <a:off x="7812360" y="116632"/>
            <a:ext cx="1175652" cy="630757"/>
          </a:xfrm>
          <a:prstGeom prst="rect">
            <a:avLst/>
          </a:prstGeom>
        </p:spPr>
      </p:pic>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173511" y="2820264"/>
            <a:ext cx="5105370" cy="2300118"/>
          </a:xfrm>
          <a:prstGeom prst="rect">
            <a:avLst/>
          </a:prstGeom>
        </p:spPr>
      </p:pic>
      <p:pic>
        <p:nvPicPr>
          <p:cNvPr id="3" name="Immagin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2023" y="846138"/>
            <a:ext cx="1076325" cy="895350"/>
          </a:xfrm>
          <a:prstGeom prst="rect">
            <a:avLst/>
          </a:prstGeom>
        </p:spPr>
      </p:pic>
      <p:pic>
        <p:nvPicPr>
          <p:cNvPr id="6" name="Immagine 5">
            <a:extLst>
              <a:ext uri="{FF2B5EF4-FFF2-40B4-BE49-F238E27FC236}">
                <a16:creationId xmlns:a16="http://schemas.microsoft.com/office/drawing/2014/main" id="{55F4463A-EA62-4375-9590-C1AA08CE3D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527" y="4093767"/>
            <a:ext cx="4088560" cy="1839639"/>
          </a:xfrm>
          <a:prstGeom prst="rect">
            <a:avLst/>
          </a:prstGeom>
        </p:spPr>
      </p:pic>
    </p:spTree>
    <p:extLst>
      <p:ext uri="{BB962C8B-B14F-4D97-AF65-F5344CB8AC3E}">
        <p14:creationId xmlns:p14="http://schemas.microsoft.com/office/powerpoint/2010/main" val="31774043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5|0.9"/>
</p:tagLst>
</file>

<file path=ppt/theme/theme1.xml><?xml version="1.0" encoding="utf-8"?>
<a:theme xmlns:a="http://schemas.openxmlformats.org/drawingml/2006/main" name="Sfaccettatura">
  <a:themeElements>
    <a:clrScheme name="Sfaccettatur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Sfaccettatur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3707</TotalTime>
  <Words>819</Words>
  <Application>Microsoft Office PowerPoint</Application>
  <PresentationFormat>Presentazione su schermo (4:3)</PresentationFormat>
  <Paragraphs>89</Paragraphs>
  <Slides>12</Slides>
  <Notes>2</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12</vt:i4>
      </vt:variant>
    </vt:vector>
  </HeadingPairs>
  <TitlesOfParts>
    <vt:vector size="20" baseType="lpstr">
      <vt:lpstr>Adobe Gothic Std B</vt:lpstr>
      <vt:lpstr>Arial</vt:lpstr>
      <vt:lpstr>Arial Black</vt:lpstr>
      <vt:lpstr>Calibri</vt:lpstr>
      <vt:lpstr>Times New Roman</vt:lpstr>
      <vt:lpstr>Trebuchet MS</vt:lpstr>
      <vt:lpstr>Wingdings 3</vt:lpstr>
      <vt:lpstr>Sfaccettatura</vt:lpstr>
      <vt:lpstr> </vt:lpstr>
      <vt:lpstr>Bilancio 2022 Stato Patrimoniale</vt:lpstr>
      <vt:lpstr>Bilancio 2022 Conto economico    </vt:lpstr>
      <vt:lpstr>Rendiconto cassa 2022</vt:lpstr>
      <vt:lpstr>Commenti</vt:lpstr>
      <vt:lpstr>Presentazione standard di PowerPoint</vt:lpstr>
      <vt:lpstr>Presentazione standard di PowerPoint</vt:lpstr>
      <vt:lpstr>Presentazione standard di PowerPoint</vt:lpstr>
      <vt:lpstr>BRINDISI AUGURALE NATALIZIO      15 dicembre 2022</vt:lpstr>
      <vt:lpstr>BRINDISI AUGURALE NATALIZIO      15 dicembre 2022</vt:lpstr>
      <vt:lpstr>BRINDISI AUGURALE NATALIZIO      15 dicembre 2022</vt:lpstr>
      <vt:lpstr>Presentazione standard di PowerPoint</vt:lpstr>
    </vt:vector>
  </TitlesOfParts>
  <Company>UNIONE PENSIONATI  UNICREDIT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RELAZIONE FINANZIARIA</dc:title>
  <dc:creator>Penscred</dc:creator>
  <cp:lastModifiedBy>Franco Scocchi</cp:lastModifiedBy>
  <cp:revision>668</cp:revision>
  <dcterms:created xsi:type="dcterms:W3CDTF">2012-03-27T08:51:52Z</dcterms:created>
  <dcterms:modified xsi:type="dcterms:W3CDTF">2023-04-18T16:54:09Z</dcterms:modified>
</cp:coreProperties>
</file>